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88" r:id="rId5"/>
    <p:sldId id="289" r:id="rId6"/>
    <p:sldId id="290" r:id="rId7"/>
    <p:sldId id="291" r:id="rId8"/>
    <p:sldId id="292" r:id="rId9"/>
    <p:sldId id="293" r:id="rId10"/>
    <p:sldId id="294" r:id="rId11"/>
    <p:sldId id="296" r:id="rId12"/>
    <p:sldId id="303" r:id="rId13"/>
    <p:sldId id="297" r:id="rId14"/>
    <p:sldId id="302" r:id="rId15"/>
    <p:sldId id="298" r:id="rId16"/>
    <p:sldId id="283" r:id="rId17"/>
    <p:sldId id="304"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nan taneja" initials="Mt" lastIdx="1" clrIdx="0">
    <p:extLst>
      <p:ext uri="{19B8F6BF-5375-455C-9EA6-DF929625EA0E}">
        <p15:presenceInfo xmlns:p15="http://schemas.microsoft.com/office/powerpoint/2012/main" userId="42b811928a6992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varScale="1">
        <p:scale>
          <a:sx n="83" d="100"/>
          <a:sy n="83" d="100"/>
        </p:scale>
        <p:origin x="422" y="62"/>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9/13/2024</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3T01:14:50.689"/>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24 1,'3'56,"-2"-37,0 0,-1 0,-1 0,0 1,-6 22,7-42,0 1,0-1,0 1,0-1,0 1,0-1,0 1,0-1,-1 1,1-1,0 1,0-1,0 1,-1-1,1 0,0 1,-1-1,1 1,0-1,-1 0,1 1,0-1,-1 0,1 1,-1-1,1 0,-1 0,0 1,-5-13,0-25,6 28,0 0,1 0,0 1,0-1,4-15,1 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3T01:14:57.56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52,'1'-2,"-1"0,0 0,1 0,-1 0,1 0,-1-1,1 1,0 0,0 0,0 1,0-1,1 0,-1 0,0 0,1 1,-1-1,1 1,0-1,-1 1,1 0,0-1,0 1,0 0,0 0,0 1,0-1,0 0,0 0,0 1,0 0,4-1,9-1,0 0,1 1,22 2,-22-1,401 2,-406-2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3T01:14:59.30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1346 4051,'12'1,"1"0,-1 1,20 6,21 2,39 3,-47-6,47 1,-85-8,-3 0,-1 0,0 0,0 0,0 0,0 0,1 1,-1-1,0 1,0 0,0 0,0 0,0 1,3 1,-6-3,0 1,0-1,0 0,0 1,0-1,0 0,0 0,0 1,0-1,0 0,0 1,0-1,0 0,0 1,0-1,0 0,0 0,-1 1,1-1,0 0,0 0,0 1,-1-1,1 0,0 0,0 0,-1 1,1-1,0 0,0 0,-1 0,1 0,0 0,0 0,-1 1,1-1,0 0,-1 0,1 0,0 0,-1 0,1 0,0 0,0 0,-1 0,0-1,-16 5,-62 7,28-3,-57 1,55-8,-161-4,206 2,0-1,0 0,0 0,1-1,-1 0,1-1,0 1,0-1,0-1,0 1,1-1,-1 0,1-1,0 0,1 0,0 0,0 0,-5-10,-9-14,1-1,-24-60,34 73,-426-935,94 147,158 283,169 470,1-1,4-1,-3-67,12-160,3 239,2 1,23-83,-29 123,122-564,-119 550,20-115,-4 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3T01:15:09.774"/>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3T01:15:14.575"/>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128 529,'0'-474,"1"468,-1 3,0-1,0 1,0 0,0 0,0 0,-1 0,1 0,-1 0,0 0,0 0,0 0,0 0,0 0,-2-3,2 6,1 0,0 0,0 0,-1 0,1 0,0 0,-1 0,1 0,0 0,-1 0,1 0,0 0,0 0,-1 1,1-1,0 0,-1 0,1 0,0 0,0 0,-1 1,1-1,0 0,0 0,-1 0,1 1,0-1,0 0,0 0,0 1,-1-1,1 0,0 0,0 1,0-1,0 0,0 1,0-1,0 0,0 1,0-1,0 0,0 0,0 1,0-1,0 0,0 1,-4 17,1 62,4-55,-6 41,4-59,0 1,-1 0,0-1,-1 1,1-1,-2 0,1 0,-1 0,-6 9,1-4,1 0,1 1,0 0,1 0,0 1,1-1,0 1,1 0,1 0,0 1,1-1,1 1,0-1,1 1,1 0,0-1,4 23,-1-26,1 1,0 0,0-1,1 0,1 0,-1-1,2 1,0-2,15 16,-22-24,0 0,0 0,0 0,0 0,0-1,0 1,1 0,-1-1,0 1,0-1,1 1,-1-1,0 1,1-1,-1 0,1 0,1 0,-2 0,0 0,0 0,-1-1,1 1,0-1,-1 1,1 0,0-1,-1 1,1-1,0 0,-1 1,1-1,-1 1,1-1,-1 0,0 1,1-1,-1 0,0 0,1 1,-1-2,1-2,0 0,0-1,-1 1,1 0,-1-1,0 1,-1 0,1 0,-2-8,-5-25,1 0,2 0,2-69,2 85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3T01:15:15.343"/>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3T01:15:17.942"/>
    </inkml:context>
    <inkml:brush xml:id="br0">
      <inkml:brushProperty name="width" value="0.2" units="cm"/>
      <inkml:brushProperty name="height" value="0.4" units="cm"/>
      <inkml:brushProperty name="color" value="#FFFFFF"/>
      <inkml:brushProperty name="tip" value="rectangle"/>
      <inkml:brushProperty name="rasterOp" value="maskPen"/>
      <inkml:brushProperty name="ignorePressure" value="1"/>
    </inkml:brush>
  </inkml:definitions>
  <inkml:trace contextRef="#ctx0" brushRef="#br0">0 28,'0'151,"0"-318,0 156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9/13/2024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dirty="0"/>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dirty="0"/>
              <a:t>Than</a:t>
            </a:r>
          </a:p>
        </p:txBody>
      </p: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hyperlink" Target="https://fsymbols.com/signs/flower/"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6.xml"/><Relationship Id="rId18" Type="http://schemas.openxmlformats.org/officeDocument/2006/relationships/image" Target="../media/image27.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3.png"/><Relationship Id="rId17" Type="http://schemas.openxmlformats.org/officeDocument/2006/relationships/image" Target="../media/image26.png"/><Relationship Id="rId2" Type="http://schemas.openxmlformats.org/officeDocument/2006/relationships/image" Target="../media/image18.png"/><Relationship Id="rId16"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24.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customXml" Target="../ink/ink4.xml"/><Relationship Id="rId1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8336042" y="1550988"/>
            <a:ext cx="3284832" cy="2387600"/>
          </a:xfrm>
        </p:spPr>
        <p:txBody>
          <a:bodyPr/>
          <a:lstStyle/>
          <a:p>
            <a:r>
              <a:rPr lang="en-US" sz="4400" dirty="0"/>
              <a:t>Hotel Data Analysis</a:t>
            </a:r>
          </a:p>
        </p:txBody>
      </p:sp>
      <p:pic>
        <p:nvPicPr>
          <p:cNvPr id="19" name="Picture Placeholder 18" descr="A half booth, table, and chair at a restauran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7677150" cy="6858000"/>
          </a:xfrm>
        </p:spPr>
      </p:pic>
      <p:sp>
        <p:nvSpPr>
          <p:cNvPr id="23" name="Text Placeholder 22">
            <a:extLst>
              <a:ext uri="{FF2B5EF4-FFF2-40B4-BE49-F238E27FC236}">
                <a16:creationId xmlns:a16="http://schemas.microsoft.com/office/drawing/2014/main" id="{0CBE6AF0-3BE0-469F-85B7-CC1F87C35F4C}"/>
              </a:ext>
            </a:extLst>
          </p:cNvPr>
          <p:cNvSpPr>
            <a:spLocks noGrp="1"/>
          </p:cNvSpPr>
          <p:nvPr>
            <p:ph type="body" sz="quarter" idx="11"/>
          </p:nvPr>
        </p:nvSpPr>
        <p:spPr>
          <a:xfrm>
            <a:off x="1654175" y="4241283"/>
            <a:ext cx="10537825" cy="2616717"/>
          </a:xfrm>
        </p:spPr>
        <p:txBody>
          <a:bodyPr/>
          <a:lstStyle/>
          <a:p>
            <a:r>
              <a:rPr lang="en-US" dirty="0"/>
              <a:t>Pitch</a:t>
            </a:r>
          </a:p>
        </p:txBody>
      </p:sp>
      <p:sp>
        <p:nvSpPr>
          <p:cNvPr id="3" name="Subtitle 2">
            <a:extLst>
              <a:ext uri="{FF2B5EF4-FFF2-40B4-BE49-F238E27FC236}">
                <a16:creationId xmlns:a16="http://schemas.microsoft.com/office/drawing/2014/main" id="{DFDE186B-2783-4AEE-ECC8-843A99D571A7}"/>
              </a:ext>
            </a:extLst>
          </p:cNvPr>
          <p:cNvSpPr>
            <a:spLocks noGrp="1"/>
          </p:cNvSpPr>
          <p:nvPr>
            <p:ph type="subTitle" idx="1"/>
          </p:nvPr>
        </p:nvSpPr>
        <p:spPr/>
        <p:txBody>
          <a:bodyPr/>
          <a:lstStyle/>
          <a:p>
            <a:r>
              <a:rPr lang="en-IN" dirty="0"/>
              <a:t>Using SQL and </a:t>
            </a:r>
          </a:p>
          <a:p>
            <a:r>
              <a:rPr lang="en-IN" dirty="0"/>
              <a:t>Power BI for Deeper</a:t>
            </a:r>
          </a:p>
          <a:p>
            <a:r>
              <a:rPr lang="en-IN" dirty="0"/>
              <a:t> Understanding.</a:t>
            </a:r>
          </a:p>
        </p:txBody>
      </p:sp>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F6DF28A9-C0AE-407A-9AFC-DBC32D4F615D}"/>
              </a:ext>
            </a:extLst>
          </p:cNvPr>
          <p:cNvSpPr>
            <a:spLocks noGrp="1"/>
          </p:cNvSpPr>
          <p:nvPr>
            <p:ph type="body" sz="quarter" idx="24"/>
          </p:nvPr>
        </p:nvSpPr>
        <p:spPr>
          <a:xfrm>
            <a:off x="7113477" y="293858"/>
            <a:ext cx="4062947" cy="477106"/>
          </a:xfrm>
        </p:spPr>
        <p:txBody>
          <a:bodyPr/>
          <a:lstStyle/>
          <a:p>
            <a:pPr algn="l"/>
            <a:r>
              <a:rPr lang="en-IN" sz="2000" b="1" dirty="0"/>
              <a:t>Payment Status:</a:t>
            </a:r>
            <a:endParaRPr lang="en-US" sz="2000" dirty="0"/>
          </a:p>
        </p:txBody>
      </p:sp>
      <p:sp>
        <p:nvSpPr>
          <p:cNvPr id="13" name="Text Placeholder 12">
            <a:extLst>
              <a:ext uri="{FF2B5EF4-FFF2-40B4-BE49-F238E27FC236}">
                <a16:creationId xmlns:a16="http://schemas.microsoft.com/office/drawing/2014/main" id="{B67A7CEE-BC77-4C94-86A4-09E2D3E73453}"/>
              </a:ext>
            </a:extLst>
          </p:cNvPr>
          <p:cNvSpPr>
            <a:spLocks noGrp="1"/>
          </p:cNvSpPr>
          <p:nvPr>
            <p:ph type="body" sz="quarter" idx="20"/>
          </p:nvPr>
        </p:nvSpPr>
        <p:spPr>
          <a:xfrm>
            <a:off x="125506" y="231105"/>
            <a:ext cx="4953019" cy="602613"/>
          </a:xfrm>
        </p:spPr>
        <p:txBody>
          <a:bodyPr/>
          <a:lstStyle/>
          <a:p>
            <a:pPr algn="l"/>
            <a:r>
              <a:rPr lang="en-IN" sz="2000" b="1" dirty="0">
                <a:solidFill>
                  <a:schemeClr val="tx2"/>
                </a:solidFill>
              </a:rPr>
              <a:t>Hotels Offering Minimal Discounts:</a:t>
            </a:r>
            <a:r>
              <a:rPr lang="en-US" dirty="0"/>
              <a:t>​</a:t>
            </a:r>
          </a:p>
        </p:txBody>
      </p:sp>
      <p:sp>
        <p:nvSpPr>
          <p:cNvPr id="15" name="Text Placeholder 14">
            <a:extLst>
              <a:ext uri="{FF2B5EF4-FFF2-40B4-BE49-F238E27FC236}">
                <a16:creationId xmlns:a16="http://schemas.microsoft.com/office/drawing/2014/main" id="{33D7A057-56FC-4C14-AFD4-64D99F826AE0}"/>
              </a:ext>
            </a:extLst>
          </p:cNvPr>
          <p:cNvSpPr>
            <a:spLocks noGrp="1"/>
          </p:cNvSpPr>
          <p:nvPr>
            <p:ph type="body" sz="quarter" idx="21"/>
          </p:nvPr>
        </p:nvSpPr>
        <p:spPr>
          <a:xfrm>
            <a:off x="125506" y="1076506"/>
            <a:ext cx="5495365" cy="1191565"/>
          </a:xfrm>
        </p:spPr>
        <p:txBody>
          <a:bodyPr/>
          <a:lstStyle/>
          <a:p>
            <a:pPr algn="l"/>
            <a:r>
              <a:rPr lang="en-US" b="1" dirty="0"/>
              <a:t>Novotel</a:t>
            </a:r>
            <a:r>
              <a:rPr lang="en-US" dirty="0"/>
              <a:t> tops the list for offering the lowest discounts, followed by </a:t>
            </a:r>
            <a:r>
              <a:rPr lang="en-US" b="1" dirty="0"/>
              <a:t>Hotel Ashok</a:t>
            </a:r>
            <a:r>
              <a:rPr lang="en-US" dirty="0"/>
              <a:t> and </a:t>
            </a:r>
            <a:r>
              <a:rPr lang="en-US" b="1" dirty="0"/>
              <a:t>Hotel Vasant Continental</a:t>
            </a:r>
            <a:r>
              <a:rPr lang="en-US" dirty="0"/>
              <a:t>, indicating their focus on maintaining higher profit margins.</a:t>
            </a:r>
          </a:p>
        </p:txBody>
      </p:sp>
      <p:sp>
        <p:nvSpPr>
          <p:cNvPr id="16" name="Text Placeholder 15">
            <a:extLst>
              <a:ext uri="{FF2B5EF4-FFF2-40B4-BE49-F238E27FC236}">
                <a16:creationId xmlns:a16="http://schemas.microsoft.com/office/drawing/2014/main" id="{616A95C3-844A-429D-A34D-A0E89B5F4BB3}"/>
              </a:ext>
            </a:extLst>
          </p:cNvPr>
          <p:cNvSpPr>
            <a:spLocks noGrp="1"/>
          </p:cNvSpPr>
          <p:nvPr>
            <p:ph type="body" sz="quarter" idx="23"/>
          </p:nvPr>
        </p:nvSpPr>
        <p:spPr>
          <a:xfrm>
            <a:off x="7402381" y="1116438"/>
            <a:ext cx="4062947" cy="1151633"/>
          </a:xfrm>
        </p:spPr>
        <p:txBody>
          <a:bodyPr/>
          <a:lstStyle/>
          <a:p>
            <a:pPr algn="l"/>
            <a:r>
              <a:rPr lang="en-US" b="1" dirty="0"/>
              <a:t>51.75%</a:t>
            </a:r>
            <a:r>
              <a:rPr lang="en-US" dirty="0"/>
              <a:t> of transactions are complete, while </a:t>
            </a:r>
            <a:r>
              <a:rPr lang="en-US" b="1" dirty="0"/>
              <a:t>48.25%</a:t>
            </a:r>
            <a:r>
              <a:rPr lang="en-US" dirty="0"/>
              <a:t> are still pending.</a:t>
            </a:r>
            <a:r>
              <a:rPr lang="en-ZA" dirty="0"/>
              <a:t>​</a:t>
            </a:r>
          </a:p>
        </p:txBody>
      </p:sp>
      <p:pic>
        <p:nvPicPr>
          <p:cNvPr id="9" name="Picture 8">
            <a:extLst>
              <a:ext uri="{FF2B5EF4-FFF2-40B4-BE49-F238E27FC236}">
                <a16:creationId xmlns:a16="http://schemas.microsoft.com/office/drawing/2014/main" id="{D67BC58C-F4F1-8821-FB44-58C79B2564E3}"/>
              </a:ext>
            </a:extLst>
          </p:cNvPr>
          <p:cNvPicPr>
            <a:picLocks noChangeAspect="1"/>
          </p:cNvPicPr>
          <p:nvPr/>
        </p:nvPicPr>
        <p:blipFill>
          <a:blip r:embed="rId2"/>
          <a:stretch>
            <a:fillRect/>
          </a:stretch>
        </p:blipFill>
        <p:spPr>
          <a:xfrm>
            <a:off x="188259" y="2662790"/>
            <a:ext cx="5231958" cy="3854279"/>
          </a:xfrm>
          <a:prstGeom prst="rect">
            <a:avLst/>
          </a:prstGeom>
        </p:spPr>
      </p:pic>
      <p:pic>
        <p:nvPicPr>
          <p:cNvPr id="19" name="Picture 18">
            <a:extLst>
              <a:ext uri="{FF2B5EF4-FFF2-40B4-BE49-F238E27FC236}">
                <a16:creationId xmlns:a16="http://schemas.microsoft.com/office/drawing/2014/main" id="{BB153236-0CFA-F4E1-B1A7-016D79F09B66}"/>
              </a:ext>
            </a:extLst>
          </p:cNvPr>
          <p:cNvPicPr>
            <a:picLocks noChangeAspect="1"/>
          </p:cNvPicPr>
          <p:nvPr/>
        </p:nvPicPr>
        <p:blipFill>
          <a:blip r:embed="rId3"/>
          <a:stretch>
            <a:fillRect/>
          </a:stretch>
        </p:blipFill>
        <p:spPr>
          <a:xfrm>
            <a:off x="6096000" y="2662789"/>
            <a:ext cx="5705348" cy="3854279"/>
          </a:xfrm>
          <a:prstGeom prst="rect">
            <a:avLst/>
          </a:prstGeom>
        </p:spPr>
      </p:pic>
    </p:spTree>
    <p:extLst>
      <p:ext uri="{BB962C8B-B14F-4D97-AF65-F5344CB8AC3E}">
        <p14:creationId xmlns:p14="http://schemas.microsoft.com/office/powerpoint/2010/main" val="692127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0C95300-636E-EF9F-A789-11E485795629}"/>
              </a:ext>
            </a:extLst>
          </p:cNvPr>
          <p:cNvPicPr>
            <a:picLocks noChangeAspect="1"/>
          </p:cNvPicPr>
          <p:nvPr/>
        </p:nvPicPr>
        <p:blipFill>
          <a:blip r:embed="rId2"/>
          <a:stretch>
            <a:fillRect/>
          </a:stretch>
        </p:blipFill>
        <p:spPr>
          <a:xfrm>
            <a:off x="176414" y="2468879"/>
            <a:ext cx="3862186" cy="3825241"/>
          </a:xfrm>
          <a:prstGeom prst="rect">
            <a:avLst/>
          </a:prstGeom>
        </p:spPr>
      </p:pic>
      <p:pic>
        <p:nvPicPr>
          <p:cNvPr id="19" name="Picture 18">
            <a:extLst>
              <a:ext uri="{FF2B5EF4-FFF2-40B4-BE49-F238E27FC236}">
                <a16:creationId xmlns:a16="http://schemas.microsoft.com/office/drawing/2014/main" id="{B1719BDC-9883-D520-8C03-EA0E6DC799B6}"/>
              </a:ext>
            </a:extLst>
          </p:cNvPr>
          <p:cNvPicPr>
            <a:picLocks noChangeAspect="1"/>
          </p:cNvPicPr>
          <p:nvPr/>
        </p:nvPicPr>
        <p:blipFill>
          <a:blip r:embed="rId3"/>
          <a:stretch>
            <a:fillRect/>
          </a:stretch>
        </p:blipFill>
        <p:spPr>
          <a:xfrm>
            <a:off x="6743699" y="1920240"/>
            <a:ext cx="5334744" cy="4206240"/>
          </a:xfrm>
          <a:prstGeom prst="rect">
            <a:avLst/>
          </a:prstGeom>
        </p:spPr>
      </p:pic>
      <p:sp>
        <p:nvSpPr>
          <p:cNvPr id="29" name="TextBox 28">
            <a:extLst>
              <a:ext uri="{FF2B5EF4-FFF2-40B4-BE49-F238E27FC236}">
                <a16:creationId xmlns:a16="http://schemas.microsoft.com/office/drawing/2014/main" id="{094A8A65-1C1B-FF64-0A76-64A298C52912}"/>
              </a:ext>
            </a:extLst>
          </p:cNvPr>
          <p:cNvSpPr txBox="1"/>
          <p:nvPr/>
        </p:nvSpPr>
        <p:spPr>
          <a:xfrm>
            <a:off x="95250" y="338674"/>
            <a:ext cx="4229100" cy="1954381"/>
          </a:xfrm>
          <a:prstGeom prst="rect">
            <a:avLst/>
          </a:prstGeom>
          <a:noFill/>
        </p:spPr>
        <p:txBody>
          <a:bodyPr wrap="square" rtlCol="0">
            <a:spAutoFit/>
          </a:bodyPr>
          <a:lstStyle/>
          <a:p>
            <a:r>
              <a:rPr lang="en-US" sz="1100" b="1" dirty="0"/>
              <a:t>Presidential</a:t>
            </a:r>
            <a:r>
              <a:rPr lang="en-US" sz="1100" dirty="0"/>
              <a:t>: Highest category, premium offering, luxurious, and expensive.</a:t>
            </a:r>
          </a:p>
          <a:p>
            <a:endParaRPr lang="en-US" sz="1100" dirty="0"/>
          </a:p>
          <a:p>
            <a:r>
              <a:rPr lang="en-US" sz="1100" b="1" dirty="0"/>
              <a:t>Luxury</a:t>
            </a:r>
            <a:r>
              <a:rPr lang="en-US" sz="1100" dirty="0"/>
              <a:t>: High-end rooms, typically with premium amenities.</a:t>
            </a:r>
          </a:p>
          <a:p>
            <a:endParaRPr lang="en-US" sz="1100" dirty="0"/>
          </a:p>
          <a:p>
            <a:r>
              <a:rPr lang="en-US" sz="1100" b="1" dirty="0"/>
              <a:t>Super Deluxe</a:t>
            </a:r>
            <a:r>
              <a:rPr lang="en-US" sz="1100" dirty="0"/>
              <a:t>: Better than Deluxe, offering more comfort and services.</a:t>
            </a:r>
          </a:p>
          <a:p>
            <a:endParaRPr lang="en-US" sz="1100" dirty="0"/>
          </a:p>
          <a:p>
            <a:r>
              <a:rPr lang="en-US" sz="1100" b="1" dirty="0"/>
              <a:t>Deluxe</a:t>
            </a:r>
            <a:r>
              <a:rPr lang="en-US" sz="1100" dirty="0"/>
              <a:t>: Mid-tier, affordable with decent comfort</a:t>
            </a:r>
          </a:p>
          <a:p>
            <a:endParaRPr lang="en-US" sz="1100" dirty="0"/>
          </a:p>
          <a:p>
            <a:r>
              <a:rPr lang="en-US" sz="1100" b="1" dirty="0"/>
              <a:t>Standard</a:t>
            </a:r>
            <a:r>
              <a:rPr lang="en-US" sz="1100" dirty="0"/>
              <a:t>: Basic, budget-friendly, often with fewer amenities</a:t>
            </a:r>
            <a:endParaRPr lang="en-IN" sz="1100" dirty="0"/>
          </a:p>
        </p:txBody>
      </p:sp>
      <p:sp>
        <p:nvSpPr>
          <p:cNvPr id="39" name="TextBox 38">
            <a:extLst>
              <a:ext uri="{FF2B5EF4-FFF2-40B4-BE49-F238E27FC236}">
                <a16:creationId xmlns:a16="http://schemas.microsoft.com/office/drawing/2014/main" id="{D570EBF2-203D-B5E8-AB36-B750A9198B1E}"/>
              </a:ext>
            </a:extLst>
          </p:cNvPr>
          <p:cNvSpPr txBox="1"/>
          <p:nvPr/>
        </p:nvSpPr>
        <p:spPr>
          <a:xfrm>
            <a:off x="6926580" y="311588"/>
            <a:ext cx="4640580" cy="1477328"/>
          </a:xfrm>
          <a:prstGeom prst="rect">
            <a:avLst/>
          </a:prstGeom>
          <a:noFill/>
        </p:spPr>
        <p:txBody>
          <a:bodyPr wrap="square" rtlCol="0">
            <a:spAutoFit/>
          </a:bodyPr>
          <a:lstStyle/>
          <a:p>
            <a:r>
              <a:rPr lang="en-IN" b="1" dirty="0"/>
              <a:t>Transaction Modes : </a:t>
            </a:r>
          </a:p>
          <a:p>
            <a:r>
              <a:rPr lang="en-US" b="1" dirty="0"/>
              <a:t>Credit cards</a:t>
            </a:r>
            <a:r>
              <a:rPr lang="en-US" dirty="0"/>
              <a:t> dominate payment methods with </a:t>
            </a:r>
            <a:r>
              <a:rPr lang="en-US" b="1" dirty="0"/>
              <a:t>27.55%</a:t>
            </a:r>
            <a:r>
              <a:rPr lang="en-US" dirty="0"/>
              <a:t> of transactions, followed by </a:t>
            </a:r>
            <a:r>
              <a:rPr lang="en-US" b="1" dirty="0"/>
              <a:t>debit cards (25.44%)</a:t>
            </a:r>
            <a:r>
              <a:rPr lang="en-US" dirty="0"/>
              <a:t>, </a:t>
            </a:r>
            <a:r>
              <a:rPr lang="en-US" b="1" dirty="0"/>
              <a:t>cash (23.37%)</a:t>
            </a:r>
            <a:r>
              <a:rPr lang="en-US" dirty="0"/>
              <a:t>, and </a:t>
            </a:r>
            <a:r>
              <a:rPr lang="en-US" b="1" dirty="0"/>
              <a:t>UPI (23.63%)</a:t>
            </a:r>
            <a:r>
              <a:rPr lang="en-US" dirty="0"/>
              <a:t>.</a:t>
            </a:r>
            <a:endParaRPr lang="en-IN" dirty="0"/>
          </a:p>
        </p:txBody>
      </p:sp>
    </p:spTree>
    <p:extLst>
      <p:ext uri="{BB962C8B-B14F-4D97-AF65-F5344CB8AC3E}">
        <p14:creationId xmlns:p14="http://schemas.microsoft.com/office/powerpoint/2010/main" val="72954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B317710-15CA-B256-E92E-61EEC7CCD2ED}"/>
              </a:ext>
            </a:extLst>
          </p:cNvPr>
          <p:cNvSpPr>
            <a:spLocks noGrp="1"/>
          </p:cNvSpPr>
          <p:nvPr>
            <p:ph type="ctrTitle"/>
          </p:nvPr>
        </p:nvSpPr>
        <p:spPr>
          <a:xfrm>
            <a:off x="111068" y="274320"/>
            <a:ext cx="5161972" cy="488806"/>
          </a:xfrm>
        </p:spPr>
        <p:txBody>
          <a:bodyPr/>
          <a:lstStyle/>
          <a:p>
            <a:r>
              <a:rPr lang="en-IN" b="1" dirty="0"/>
              <a:t>Using SQL Hotel Analysis :</a:t>
            </a:r>
          </a:p>
        </p:txBody>
      </p:sp>
      <p:pic>
        <p:nvPicPr>
          <p:cNvPr id="27" name="Picture 26">
            <a:extLst>
              <a:ext uri="{FF2B5EF4-FFF2-40B4-BE49-F238E27FC236}">
                <a16:creationId xmlns:a16="http://schemas.microsoft.com/office/drawing/2014/main" id="{7FFCA353-27E4-6705-60C6-4863CD429270}"/>
              </a:ext>
            </a:extLst>
          </p:cNvPr>
          <p:cNvPicPr>
            <a:picLocks noChangeAspect="1"/>
          </p:cNvPicPr>
          <p:nvPr/>
        </p:nvPicPr>
        <p:blipFill>
          <a:blip r:embed="rId2"/>
          <a:stretch>
            <a:fillRect/>
          </a:stretch>
        </p:blipFill>
        <p:spPr>
          <a:xfrm>
            <a:off x="367481" y="3063240"/>
            <a:ext cx="4135939" cy="1249681"/>
          </a:xfrm>
          <a:prstGeom prst="rect">
            <a:avLst/>
          </a:prstGeom>
        </p:spPr>
      </p:pic>
      <p:pic>
        <p:nvPicPr>
          <p:cNvPr id="29" name="Picture 28">
            <a:extLst>
              <a:ext uri="{FF2B5EF4-FFF2-40B4-BE49-F238E27FC236}">
                <a16:creationId xmlns:a16="http://schemas.microsoft.com/office/drawing/2014/main" id="{BB883284-9BF7-EA60-A9F8-6D8A44A01789}"/>
              </a:ext>
            </a:extLst>
          </p:cNvPr>
          <p:cNvPicPr>
            <a:picLocks noChangeAspect="1"/>
          </p:cNvPicPr>
          <p:nvPr/>
        </p:nvPicPr>
        <p:blipFill>
          <a:blip r:embed="rId3"/>
          <a:stretch>
            <a:fillRect/>
          </a:stretch>
        </p:blipFill>
        <p:spPr>
          <a:xfrm>
            <a:off x="367481" y="963769"/>
            <a:ext cx="4135939" cy="1969932"/>
          </a:xfrm>
          <a:prstGeom prst="rect">
            <a:avLst/>
          </a:prstGeom>
        </p:spPr>
      </p:pic>
      <p:pic>
        <p:nvPicPr>
          <p:cNvPr id="33" name="Picture 32">
            <a:extLst>
              <a:ext uri="{FF2B5EF4-FFF2-40B4-BE49-F238E27FC236}">
                <a16:creationId xmlns:a16="http://schemas.microsoft.com/office/drawing/2014/main" id="{DB725752-281F-2EE0-ED05-0C490D176B60}"/>
              </a:ext>
            </a:extLst>
          </p:cNvPr>
          <p:cNvPicPr>
            <a:picLocks noChangeAspect="1"/>
          </p:cNvPicPr>
          <p:nvPr/>
        </p:nvPicPr>
        <p:blipFill>
          <a:blip r:embed="rId4"/>
          <a:stretch>
            <a:fillRect/>
          </a:stretch>
        </p:blipFill>
        <p:spPr>
          <a:xfrm>
            <a:off x="7101838" y="763126"/>
            <a:ext cx="4120700" cy="2170575"/>
          </a:xfrm>
          <a:prstGeom prst="rect">
            <a:avLst/>
          </a:prstGeom>
        </p:spPr>
      </p:pic>
      <p:sp>
        <p:nvSpPr>
          <p:cNvPr id="36" name="TextBox 35">
            <a:extLst>
              <a:ext uri="{FF2B5EF4-FFF2-40B4-BE49-F238E27FC236}">
                <a16:creationId xmlns:a16="http://schemas.microsoft.com/office/drawing/2014/main" id="{DD74D234-053F-B019-34BD-6542990BE51A}"/>
              </a:ext>
            </a:extLst>
          </p:cNvPr>
          <p:cNvSpPr txBox="1"/>
          <p:nvPr/>
        </p:nvSpPr>
        <p:spPr>
          <a:xfrm>
            <a:off x="4587241" y="1417320"/>
            <a:ext cx="2125980" cy="276999"/>
          </a:xfrm>
          <a:prstGeom prst="rect">
            <a:avLst/>
          </a:prstGeom>
          <a:noFill/>
        </p:spPr>
        <p:txBody>
          <a:bodyPr wrap="square" rtlCol="0">
            <a:spAutoFit/>
          </a:bodyPr>
          <a:lstStyle/>
          <a:p>
            <a:r>
              <a:rPr lang="en-IN" sz="1200" dirty="0">
                <a:effectLst>
                  <a:glow rad="139700">
                    <a:schemeClr val="accent4">
                      <a:satMod val="175000"/>
                      <a:alpha val="40000"/>
                    </a:schemeClr>
                  </a:glow>
                </a:effectLst>
              </a:rPr>
              <a:t>No. Of Booking Per Year.</a:t>
            </a:r>
          </a:p>
        </p:txBody>
      </p:sp>
      <p:sp>
        <p:nvSpPr>
          <p:cNvPr id="37" name="Arrow: Right 36">
            <a:extLst>
              <a:ext uri="{FF2B5EF4-FFF2-40B4-BE49-F238E27FC236}">
                <a16:creationId xmlns:a16="http://schemas.microsoft.com/office/drawing/2014/main" id="{5F25ADC2-6D24-A1A8-D64B-60E184CBB32C}"/>
              </a:ext>
            </a:extLst>
          </p:cNvPr>
          <p:cNvSpPr/>
          <p:nvPr/>
        </p:nvSpPr>
        <p:spPr>
          <a:xfrm>
            <a:off x="3562349" y="1507938"/>
            <a:ext cx="982981" cy="1385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8CEF372E-0BE9-EB06-4715-3889AB895855}"/>
              </a:ext>
            </a:extLst>
          </p:cNvPr>
          <p:cNvSpPr txBox="1"/>
          <p:nvPr/>
        </p:nvSpPr>
        <p:spPr>
          <a:xfrm>
            <a:off x="4019539" y="2535399"/>
            <a:ext cx="2358403" cy="307777"/>
          </a:xfrm>
          <a:prstGeom prst="rect">
            <a:avLst/>
          </a:prstGeom>
          <a:noFill/>
        </p:spPr>
        <p:txBody>
          <a:bodyPr wrap="none" rtlCol="0">
            <a:spAutoFit/>
          </a:bodyPr>
          <a:lstStyle/>
          <a:p>
            <a:r>
              <a:rPr lang="en-IN" sz="1400" dirty="0">
                <a:effectLst>
                  <a:glow rad="139700">
                    <a:schemeClr val="accent4">
                      <a:satMod val="175000"/>
                      <a:alpha val="40000"/>
                    </a:schemeClr>
                  </a:glow>
                </a:effectLst>
              </a:rPr>
              <a:t>Category Wise No. Of Book</a:t>
            </a:r>
          </a:p>
        </p:txBody>
      </p:sp>
      <p:sp>
        <p:nvSpPr>
          <p:cNvPr id="39" name="Arrow: Left 38">
            <a:extLst>
              <a:ext uri="{FF2B5EF4-FFF2-40B4-BE49-F238E27FC236}">
                <a16:creationId xmlns:a16="http://schemas.microsoft.com/office/drawing/2014/main" id="{F45BBDBD-4783-C6E3-B24C-F55ED785659B}"/>
              </a:ext>
            </a:extLst>
          </p:cNvPr>
          <p:cNvSpPr/>
          <p:nvPr/>
        </p:nvSpPr>
        <p:spPr>
          <a:xfrm>
            <a:off x="6393180" y="2570704"/>
            <a:ext cx="693420" cy="237050"/>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C05C41BA-A992-5C08-FD3F-B8FFC539BE45}"/>
              </a:ext>
            </a:extLst>
          </p:cNvPr>
          <p:cNvSpPr txBox="1"/>
          <p:nvPr/>
        </p:nvSpPr>
        <p:spPr>
          <a:xfrm>
            <a:off x="4587241" y="3887272"/>
            <a:ext cx="2358403" cy="276999"/>
          </a:xfrm>
          <a:prstGeom prst="rect">
            <a:avLst/>
          </a:prstGeom>
          <a:noFill/>
        </p:spPr>
        <p:txBody>
          <a:bodyPr wrap="square" rtlCol="0">
            <a:spAutoFit/>
          </a:bodyPr>
          <a:lstStyle/>
          <a:p>
            <a:r>
              <a:rPr lang="en-IN" sz="1200" dirty="0">
                <a:effectLst>
                  <a:glow rad="139700">
                    <a:schemeClr val="accent4">
                      <a:satMod val="175000"/>
                      <a:alpha val="40000"/>
                    </a:schemeClr>
                  </a:glow>
                </a:effectLst>
              </a:rPr>
              <a:t>Number Of Booking Per Month</a:t>
            </a:r>
            <a:r>
              <a:rPr lang="en-IN" sz="1200" dirty="0"/>
              <a:t>.</a:t>
            </a:r>
          </a:p>
        </p:txBody>
      </p:sp>
      <p:sp>
        <p:nvSpPr>
          <p:cNvPr id="41" name="Arrow: Right 40">
            <a:extLst>
              <a:ext uri="{FF2B5EF4-FFF2-40B4-BE49-F238E27FC236}">
                <a16:creationId xmlns:a16="http://schemas.microsoft.com/office/drawing/2014/main" id="{D10E7CA1-7DF0-8AA8-D185-538910D976D1}"/>
              </a:ext>
            </a:extLst>
          </p:cNvPr>
          <p:cNvSpPr/>
          <p:nvPr/>
        </p:nvSpPr>
        <p:spPr>
          <a:xfrm>
            <a:off x="3432795" y="3960942"/>
            <a:ext cx="1070625" cy="20332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9891B40E-42E8-CC85-70F2-2E886840117E}"/>
              </a:ext>
            </a:extLst>
          </p:cNvPr>
          <p:cNvSpPr txBox="1"/>
          <p:nvPr/>
        </p:nvSpPr>
        <p:spPr>
          <a:xfrm>
            <a:off x="4777712" y="4574464"/>
            <a:ext cx="2650201" cy="461665"/>
          </a:xfrm>
          <a:prstGeom prst="rect">
            <a:avLst/>
          </a:prstGeom>
          <a:noFill/>
        </p:spPr>
        <p:txBody>
          <a:bodyPr wrap="square" rtlCol="0">
            <a:spAutoFit/>
          </a:bodyPr>
          <a:lstStyle/>
          <a:p>
            <a:r>
              <a:rPr lang="en-IN" sz="1200" dirty="0">
                <a:effectLst>
                  <a:glow rad="139700">
                    <a:schemeClr val="accent4">
                      <a:satMod val="175000"/>
                      <a:alpha val="40000"/>
                    </a:schemeClr>
                  </a:glow>
                </a:effectLst>
              </a:rPr>
              <a:t>Top 5 Hotels Which Give Max Discount.</a:t>
            </a:r>
          </a:p>
        </p:txBody>
      </p:sp>
      <p:sp>
        <p:nvSpPr>
          <p:cNvPr id="43" name="Arrow: Left 42">
            <a:extLst>
              <a:ext uri="{FF2B5EF4-FFF2-40B4-BE49-F238E27FC236}">
                <a16:creationId xmlns:a16="http://schemas.microsoft.com/office/drawing/2014/main" id="{694752D0-1A16-9BA4-47B4-32FDE40E478D}"/>
              </a:ext>
            </a:extLst>
          </p:cNvPr>
          <p:cNvSpPr/>
          <p:nvPr/>
        </p:nvSpPr>
        <p:spPr>
          <a:xfrm>
            <a:off x="6945644" y="4603028"/>
            <a:ext cx="872476" cy="190500"/>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45" name="Picture 44">
            <a:extLst>
              <a:ext uri="{FF2B5EF4-FFF2-40B4-BE49-F238E27FC236}">
                <a16:creationId xmlns:a16="http://schemas.microsoft.com/office/drawing/2014/main" id="{1AB03232-7905-4980-C17C-8FE7A3532C7C}"/>
              </a:ext>
            </a:extLst>
          </p:cNvPr>
          <p:cNvPicPr>
            <a:picLocks noChangeAspect="1"/>
          </p:cNvPicPr>
          <p:nvPr/>
        </p:nvPicPr>
        <p:blipFill>
          <a:blip r:embed="rId5"/>
          <a:stretch>
            <a:fillRect/>
          </a:stretch>
        </p:blipFill>
        <p:spPr>
          <a:xfrm>
            <a:off x="269305" y="4518660"/>
            <a:ext cx="3830256" cy="1969932"/>
          </a:xfrm>
          <a:prstGeom prst="rect">
            <a:avLst/>
          </a:prstGeom>
        </p:spPr>
      </p:pic>
      <p:sp>
        <p:nvSpPr>
          <p:cNvPr id="47" name="TextBox 46">
            <a:extLst>
              <a:ext uri="{FF2B5EF4-FFF2-40B4-BE49-F238E27FC236}">
                <a16:creationId xmlns:a16="http://schemas.microsoft.com/office/drawing/2014/main" id="{ADD5D7ED-DBB4-C533-233E-5D75529A82A2}"/>
              </a:ext>
            </a:extLst>
          </p:cNvPr>
          <p:cNvSpPr txBox="1"/>
          <p:nvPr/>
        </p:nvSpPr>
        <p:spPr>
          <a:xfrm>
            <a:off x="4271075" y="6148425"/>
            <a:ext cx="1976503" cy="276999"/>
          </a:xfrm>
          <a:prstGeom prst="rect">
            <a:avLst/>
          </a:prstGeom>
          <a:noFill/>
        </p:spPr>
        <p:txBody>
          <a:bodyPr wrap="none" rtlCol="0">
            <a:spAutoFit/>
          </a:bodyPr>
          <a:lstStyle/>
          <a:p>
            <a:r>
              <a:rPr lang="en-IN" sz="1200" b="1" dirty="0">
                <a:effectLst>
                  <a:glow rad="139700">
                    <a:schemeClr val="accent4">
                      <a:satMod val="175000"/>
                      <a:alpha val="40000"/>
                    </a:schemeClr>
                  </a:glow>
                </a:effectLst>
              </a:rPr>
              <a:t>Average Day Stay In Hotel</a:t>
            </a:r>
          </a:p>
        </p:txBody>
      </p:sp>
      <p:sp>
        <p:nvSpPr>
          <p:cNvPr id="48" name="Arrow: Right 47">
            <a:extLst>
              <a:ext uri="{FF2B5EF4-FFF2-40B4-BE49-F238E27FC236}">
                <a16:creationId xmlns:a16="http://schemas.microsoft.com/office/drawing/2014/main" id="{D9E11579-6380-F707-9890-88F5E8A36A46}"/>
              </a:ext>
            </a:extLst>
          </p:cNvPr>
          <p:cNvSpPr/>
          <p:nvPr/>
        </p:nvSpPr>
        <p:spPr>
          <a:xfrm>
            <a:off x="2865120" y="6187440"/>
            <a:ext cx="1234441" cy="1905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50" name="Picture 49">
            <a:extLst>
              <a:ext uri="{FF2B5EF4-FFF2-40B4-BE49-F238E27FC236}">
                <a16:creationId xmlns:a16="http://schemas.microsoft.com/office/drawing/2014/main" id="{2B8C2B27-65BC-1BA4-0EF1-36C5A9F3CDF5}"/>
              </a:ext>
            </a:extLst>
          </p:cNvPr>
          <p:cNvPicPr>
            <a:picLocks noChangeAspect="1"/>
          </p:cNvPicPr>
          <p:nvPr/>
        </p:nvPicPr>
        <p:blipFill>
          <a:blip r:embed="rId6"/>
          <a:stretch>
            <a:fillRect/>
          </a:stretch>
        </p:blipFill>
        <p:spPr>
          <a:xfrm>
            <a:off x="7139065" y="4969581"/>
            <a:ext cx="4472284" cy="1833258"/>
          </a:xfrm>
          <a:prstGeom prst="rect">
            <a:avLst/>
          </a:prstGeom>
        </p:spPr>
      </p:pic>
      <p:sp>
        <p:nvSpPr>
          <p:cNvPr id="51" name="TextBox 50">
            <a:extLst>
              <a:ext uri="{FF2B5EF4-FFF2-40B4-BE49-F238E27FC236}">
                <a16:creationId xmlns:a16="http://schemas.microsoft.com/office/drawing/2014/main" id="{EE8BC329-5811-22E2-31B3-A62CD9732841}"/>
              </a:ext>
            </a:extLst>
          </p:cNvPr>
          <p:cNvSpPr txBox="1"/>
          <p:nvPr/>
        </p:nvSpPr>
        <p:spPr>
          <a:xfrm>
            <a:off x="4823433" y="5609211"/>
            <a:ext cx="1862882" cy="276999"/>
          </a:xfrm>
          <a:prstGeom prst="rect">
            <a:avLst/>
          </a:prstGeom>
          <a:noFill/>
        </p:spPr>
        <p:txBody>
          <a:bodyPr wrap="none" rtlCol="0">
            <a:spAutoFit/>
          </a:bodyPr>
          <a:lstStyle/>
          <a:p>
            <a:r>
              <a:rPr lang="en-IN" sz="1200" dirty="0">
                <a:effectLst>
                  <a:glow rad="139700">
                    <a:schemeClr val="accent4">
                      <a:satMod val="175000"/>
                      <a:alpha val="40000"/>
                    </a:schemeClr>
                  </a:glow>
                </a:effectLst>
              </a:rPr>
              <a:t>Average Transaction Rate</a:t>
            </a:r>
          </a:p>
        </p:txBody>
      </p:sp>
      <p:sp>
        <p:nvSpPr>
          <p:cNvPr id="52" name="Arrow: Left 51">
            <a:extLst>
              <a:ext uri="{FF2B5EF4-FFF2-40B4-BE49-F238E27FC236}">
                <a16:creationId xmlns:a16="http://schemas.microsoft.com/office/drawing/2014/main" id="{A8BF54C9-0DAD-768B-4650-2036EFDB871D}"/>
              </a:ext>
            </a:extLst>
          </p:cNvPr>
          <p:cNvSpPr/>
          <p:nvPr/>
        </p:nvSpPr>
        <p:spPr>
          <a:xfrm>
            <a:off x="6729254" y="5691825"/>
            <a:ext cx="714692" cy="138500"/>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B968F8C-06BA-46AE-06DC-45298C02CEE1}"/>
              </a:ext>
            </a:extLst>
          </p:cNvPr>
          <p:cNvPicPr>
            <a:picLocks noChangeAspect="1"/>
          </p:cNvPicPr>
          <p:nvPr/>
        </p:nvPicPr>
        <p:blipFill>
          <a:blip r:embed="rId7"/>
          <a:stretch>
            <a:fillRect/>
          </a:stretch>
        </p:blipFill>
        <p:spPr>
          <a:xfrm>
            <a:off x="7300083" y="2925703"/>
            <a:ext cx="4120700" cy="1967008"/>
          </a:xfrm>
          <a:prstGeom prst="rect">
            <a:avLst/>
          </a:prstGeom>
        </p:spPr>
      </p:pic>
    </p:spTree>
    <p:extLst>
      <p:ext uri="{BB962C8B-B14F-4D97-AF65-F5344CB8AC3E}">
        <p14:creationId xmlns:p14="http://schemas.microsoft.com/office/powerpoint/2010/main" val="120002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85422D01-E6EB-FB21-8227-79C525872E05}"/>
              </a:ext>
            </a:extLst>
          </p:cNvPr>
          <p:cNvSpPr>
            <a:spLocks noGrp="1"/>
          </p:cNvSpPr>
          <p:nvPr>
            <p:ph type="ctrTitle"/>
          </p:nvPr>
        </p:nvSpPr>
        <p:spPr>
          <a:xfrm>
            <a:off x="2622631" y="127322"/>
            <a:ext cx="7772400" cy="6585993"/>
          </a:xfrm>
        </p:spPr>
        <p:txBody>
          <a:bodyPr/>
          <a:lstStyle/>
          <a:p>
            <a:pPr algn="ctr"/>
            <a:r>
              <a:rPr lang="en-IN" sz="3600" b="1" dirty="0"/>
              <a:t>INFERENCE : </a:t>
            </a:r>
            <a:br>
              <a:rPr lang="en-IN" b="1" dirty="0"/>
            </a:br>
            <a:br>
              <a:rPr lang="en-IN" sz="1200" b="1" dirty="0"/>
            </a:br>
            <a:r>
              <a:rPr lang="en-IN" sz="2000" b="1" dirty="0"/>
              <a:t>1) </a:t>
            </a:r>
            <a:r>
              <a:rPr lang="en-US" sz="2000" dirty="0"/>
              <a:t>Focus marketing efforts on high-performing hotels and room categories (Presidential and Luxury).</a:t>
            </a:r>
            <a:br>
              <a:rPr lang="en-US" sz="2000" dirty="0"/>
            </a:br>
            <a:br>
              <a:rPr lang="en-US" sz="2000" dirty="0"/>
            </a:br>
            <a:r>
              <a:rPr lang="en-US" sz="2000" dirty="0"/>
              <a:t>2) Explore </a:t>
            </a:r>
            <a:r>
              <a:rPr lang="en-US" sz="2000" dirty="0" err="1"/>
              <a:t>MArket</a:t>
            </a:r>
            <a:r>
              <a:rPr lang="en-US" sz="2000" dirty="0"/>
              <a:t> strategies to boost sales of low-performing categories like Standard rooms.</a:t>
            </a:r>
            <a:br>
              <a:rPr lang="en-US" sz="2000" dirty="0"/>
            </a:br>
            <a:br>
              <a:rPr lang="en-US" sz="2000" dirty="0"/>
            </a:br>
            <a:r>
              <a:rPr lang="en-US" sz="2000" dirty="0"/>
              <a:t>3) Take advantage of peak sales months, especially July, by introducing promotional campaigns.</a:t>
            </a:r>
            <a:br>
              <a:rPr lang="en-US" sz="2000" dirty="0"/>
            </a:br>
            <a:br>
              <a:rPr lang="en-US" sz="2000" dirty="0"/>
            </a:br>
            <a:br>
              <a:rPr lang="en-US" sz="2000" dirty="0"/>
            </a:br>
            <a:r>
              <a:rPr lang="en-US" sz="2000" dirty="0"/>
              <a:t>4) Encourage digital transactions by offering discounts on credit/debit card payments to align with guest preferences.</a:t>
            </a:r>
            <a:br>
              <a:rPr lang="en-US" sz="2000" dirty="0"/>
            </a:br>
            <a:br>
              <a:rPr lang="en-US" sz="2000" dirty="0"/>
            </a:br>
            <a:r>
              <a:rPr lang="en-US" sz="2000" dirty="0"/>
              <a:t>5) Strengthen customer loyalty programs, especially for high-rated hotels, to maintain their competitive edge.</a:t>
            </a:r>
            <a:br>
              <a:rPr lang="en-US" sz="2000" dirty="0"/>
            </a:br>
            <a:r>
              <a:rPr lang="en-IN" sz="2000" b="1" dirty="0"/>
              <a:t> </a:t>
            </a:r>
          </a:p>
        </p:txBody>
      </p:sp>
    </p:spTree>
    <p:extLst>
      <p:ext uri="{BB962C8B-B14F-4D97-AF65-F5344CB8AC3E}">
        <p14:creationId xmlns:p14="http://schemas.microsoft.com/office/powerpoint/2010/main" val="260115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F9B99D-00DA-E49F-7A2F-8C769EC43866}"/>
              </a:ext>
            </a:extLst>
          </p:cNvPr>
          <p:cNvSpPr>
            <a:spLocks noGrp="1"/>
          </p:cNvSpPr>
          <p:nvPr>
            <p:ph type="ctrTitle"/>
          </p:nvPr>
        </p:nvSpPr>
        <p:spPr>
          <a:xfrm>
            <a:off x="3232807" y="567690"/>
            <a:ext cx="6220238" cy="639955"/>
          </a:xfrm>
        </p:spPr>
        <p:txBody>
          <a:bodyPr/>
          <a:lstStyle/>
          <a:p>
            <a:pPr algn="l"/>
            <a:r>
              <a:rPr lang="en-IN" sz="2400" b="1" u="sng" dirty="0"/>
              <a:t>FUTURE WORKS AND REFRENCES</a:t>
            </a:r>
            <a:endParaRPr lang="en-IN" dirty="0"/>
          </a:p>
        </p:txBody>
      </p:sp>
      <p:sp>
        <p:nvSpPr>
          <p:cNvPr id="19" name="TextBox 18">
            <a:extLst>
              <a:ext uri="{FF2B5EF4-FFF2-40B4-BE49-F238E27FC236}">
                <a16:creationId xmlns:a16="http://schemas.microsoft.com/office/drawing/2014/main" id="{87169979-B971-E8BA-2232-5EFC003709B4}"/>
              </a:ext>
            </a:extLst>
          </p:cNvPr>
          <p:cNvSpPr txBox="1"/>
          <p:nvPr/>
        </p:nvSpPr>
        <p:spPr>
          <a:xfrm>
            <a:off x="2916820" y="1632029"/>
            <a:ext cx="6852213" cy="4770537"/>
          </a:xfrm>
          <a:prstGeom prst="rect">
            <a:avLst/>
          </a:prstGeom>
          <a:noFill/>
        </p:spPr>
        <p:txBody>
          <a:bodyPr wrap="square" rtlCol="0">
            <a:spAutoFit/>
          </a:bodyPr>
          <a:lstStyle/>
          <a:p>
            <a:pPr algn="ctr"/>
            <a:r>
              <a:rPr lang="en-IN" sz="3200" dirty="0">
                <a:solidFill>
                  <a:schemeClr val="bg1"/>
                </a:solidFill>
              </a:rPr>
              <a:t>MR. UTKARSH TIWARI HAS PROVIDED THE GUIDENCE WHICH IS BEYOND THE BEST.  WE ARE GRATEFUL FOR HIS SUPPORT IN ALL THE WAYS. WE WILL CONTINUE  WORK ON  OTHER PROJECTS IN FUTURE TO LEARN AND GAIN MORE FROM OUR RESPECTED SIR</a:t>
            </a:r>
            <a:r>
              <a:rPr lang="en-IN" sz="3200" b="0" i="0" u="sng" dirty="0">
                <a:solidFill>
                  <a:schemeClr val="bg1"/>
                </a:solidFill>
                <a:effectLst/>
                <a:latin typeface="arial" panose="020B0604020202020204" pitchFamily="34" charset="0"/>
                <a:hlinkClick r:id="rId2">
                  <a:extLst>
                    <a:ext uri="{A12FA001-AC4F-418D-AE19-62706E023703}">
                      <ahyp:hlinkClr xmlns:ahyp="http://schemas.microsoft.com/office/drawing/2018/hyperlinkcolor" val="tx"/>
                    </a:ext>
                  </a:extLst>
                </a:hlinkClick>
              </a:rPr>
              <a:t>🌷</a:t>
            </a:r>
          </a:p>
          <a:p>
            <a:pPr algn="ctr"/>
            <a:endParaRPr lang="en-IN" sz="1600" dirty="0"/>
          </a:p>
        </p:txBody>
      </p:sp>
    </p:spTree>
    <p:extLst>
      <p:ext uri="{BB962C8B-B14F-4D97-AF65-F5344CB8AC3E}">
        <p14:creationId xmlns:p14="http://schemas.microsoft.com/office/powerpoint/2010/main" val="1962012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487939" y="1638359"/>
            <a:ext cx="3058885" cy="1111250"/>
          </a:xfrm>
        </p:spPr>
        <p:txBody>
          <a:bodyPr/>
          <a:lstStyle/>
          <a:p>
            <a:r>
              <a:rPr lang="en-US" dirty="0"/>
              <a:t>Thank You</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487939" y="3135086"/>
            <a:ext cx="3058885" cy="1462275"/>
          </a:xfrm>
        </p:spPr>
        <p:txBody>
          <a:bodyPr/>
          <a:lstStyle/>
          <a:p>
            <a:r>
              <a:rPr lang="en-US" dirty="0"/>
              <a:t>Manan Taneja​​</a:t>
            </a:r>
          </a:p>
          <a:p>
            <a:r>
              <a:rPr lang="en-US" dirty="0"/>
              <a:t>8168950034</a:t>
            </a:r>
          </a:p>
          <a:p>
            <a:r>
              <a:rPr lang="en-US" dirty="0"/>
              <a:t>Manan.taneja0004@gmail.com​</a:t>
            </a:r>
          </a:p>
        </p:txBody>
      </p:sp>
      <p:pic>
        <p:nvPicPr>
          <p:cNvPr id="8" name="Picture Placeholder 7" descr="A close up of vegetables">
            <a:extLst>
              <a:ext uri="{FF2B5EF4-FFF2-40B4-BE49-F238E27FC236}">
                <a16:creationId xmlns:a16="http://schemas.microsoft.com/office/drawing/2014/main" id="{553FC3EB-D4C2-4C52-9AAB-3A4530ED79A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7677150" cy="6858000"/>
          </a:xfrm>
        </p:spPr>
      </p:pic>
      <p:sp>
        <p:nvSpPr>
          <p:cNvPr id="37" name="Text Placeholder 36">
            <a:extLst>
              <a:ext uri="{FF2B5EF4-FFF2-40B4-BE49-F238E27FC236}">
                <a16:creationId xmlns:a16="http://schemas.microsoft.com/office/drawing/2014/main" id="{FB5E91BB-582C-4004-94F2-5E1501D33E17}"/>
              </a:ext>
            </a:extLst>
          </p:cNvPr>
          <p:cNvSpPr>
            <a:spLocks noGrp="1"/>
          </p:cNvSpPr>
          <p:nvPr>
            <p:ph type="body" sz="quarter" idx="23"/>
          </p:nvPr>
        </p:nvSpPr>
        <p:spPr>
          <a:xfrm>
            <a:off x="100735" y="4698088"/>
            <a:ext cx="11996058" cy="2059185"/>
          </a:xfrm>
        </p:spPr>
        <p:txBody>
          <a:bodyPr/>
          <a:lstStyle/>
          <a:p>
            <a:r>
              <a:rPr lang="en-US" dirty="0"/>
              <a:t>Than</a:t>
            </a:r>
          </a:p>
        </p:txBody>
      </p:sp>
    </p:spTree>
    <p:extLst>
      <p:ext uri="{BB962C8B-B14F-4D97-AF65-F5344CB8AC3E}">
        <p14:creationId xmlns:p14="http://schemas.microsoft.com/office/powerpoint/2010/main" val="404145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454765"/>
            <a:ext cx="3684814" cy="3941988"/>
          </a:xfrm>
        </p:spPr>
        <p:txBody>
          <a:bodyPr/>
          <a:lstStyle/>
          <a:p>
            <a:r>
              <a:rPr lang="en-US" dirty="0"/>
              <a:t>Total Sales Across All Hotels – 15M</a:t>
            </a:r>
          </a:p>
          <a:p>
            <a:endParaRPr lang="en-US" dirty="0"/>
          </a:p>
          <a:p>
            <a:r>
              <a:rPr lang="en-US" dirty="0"/>
              <a:t>Current Year Sales – 5M (2023)</a:t>
            </a:r>
          </a:p>
          <a:p>
            <a:endParaRPr lang="en-US" dirty="0"/>
          </a:p>
          <a:p>
            <a:r>
              <a:rPr lang="en-IN" dirty="0"/>
              <a:t>Year-over-Year (YOY) Growth: -3.82%</a:t>
            </a:r>
            <a:endParaRPr lang="en-US" dirty="0"/>
          </a:p>
          <a:p>
            <a:endParaRPr lang="en-US" dirty="0"/>
          </a:p>
          <a:p>
            <a:r>
              <a:rPr lang="en-US" dirty="0"/>
              <a:t>Current Month Sales – 455K Dec(2023)</a:t>
            </a:r>
          </a:p>
          <a:p>
            <a:endParaRPr lang="en-US" dirty="0"/>
          </a:p>
          <a:p>
            <a:r>
              <a:rPr lang="en-IN" dirty="0"/>
              <a:t>Month-over-Month (MOM) Growth: 17.33%</a:t>
            </a:r>
          </a:p>
          <a:p>
            <a:endParaRPr lang="en-IN" dirty="0"/>
          </a:p>
          <a:p>
            <a:r>
              <a:rPr lang="en-US" dirty="0"/>
              <a:t>Yearly sales trends show steady growth from 2020-2022, with a slight dip in 2023</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E419B032-9B39-4E33-A8E4-7843247F4036}"/>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2</a:t>
            </a:fld>
            <a:endParaRPr lang="en-US" dirty="0"/>
          </a:p>
        </p:txBody>
      </p:sp>
      <p:sp>
        <p:nvSpPr>
          <p:cNvPr id="6" name="Title 5">
            <a:extLst>
              <a:ext uri="{FF2B5EF4-FFF2-40B4-BE49-F238E27FC236}">
                <a16:creationId xmlns:a16="http://schemas.microsoft.com/office/drawing/2014/main" id="{03AC0BBA-FA7F-DBE5-71FB-901E8C8DD040}"/>
              </a:ext>
            </a:extLst>
          </p:cNvPr>
          <p:cNvSpPr>
            <a:spLocks noGrp="1"/>
          </p:cNvSpPr>
          <p:nvPr>
            <p:ph type="ctrTitle"/>
          </p:nvPr>
        </p:nvSpPr>
        <p:spPr>
          <a:xfrm>
            <a:off x="838201" y="546847"/>
            <a:ext cx="3684814" cy="691299"/>
          </a:xfrm>
        </p:spPr>
        <p:txBody>
          <a:bodyPr/>
          <a:lstStyle/>
          <a:p>
            <a:r>
              <a:rPr lang="en-IN" sz="2000" dirty="0"/>
              <a:t>Sales Overview and Performance</a:t>
            </a:r>
            <a:r>
              <a:rPr lang="en-IN" sz="2400" dirty="0"/>
              <a:t> -</a:t>
            </a:r>
          </a:p>
        </p:txBody>
      </p:sp>
      <p:pic>
        <p:nvPicPr>
          <p:cNvPr id="25" name="Picture 24">
            <a:extLst>
              <a:ext uri="{FF2B5EF4-FFF2-40B4-BE49-F238E27FC236}">
                <a16:creationId xmlns:a16="http://schemas.microsoft.com/office/drawing/2014/main" id="{F15ED04C-C9DC-AB5A-FEF5-5F0C5F758E07}"/>
              </a:ext>
            </a:extLst>
          </p:cNvPr>
          <p:cNvPicPr>
            <a:picLocks noChangeAspect="1"/>
          </p:cNvPicPr>
          <p:nvPr/>
        </p:nvPicPr>
        <p:blipFill>
          <a:blip r:embed="rId2"/>
          <a:stretch>
            <a:fillRect/>
          </a:stretch>
        </p:blipFill>
        <p:spPr>
          <a:xfrm>
            <a:off x="5472953" y="282896"/>
            <a:ext cx="5701553" cy="1219200"/>
          </a:xfrm>
          <a:prstGeom prst="rect">
            <a:avLst/>
          </a:prstGeom>
        </p:spPr>
      </p:pic>
      <p:pic>
        <p:nvPicPr>
          <p:cNvPr id="27" name="Picture 26">
            <a:extLst>
              <a:ext uri="{FF2B5EF4-FFF2-40B4-BE49-F238E27FC236}">
                <a16:creationId xmlns:a16="http://schemas.microsoft.com/office/drawing/2014/main" id="{4C426CF8-8E0F-8429-021C-24CFAAB84A56}"/>
              </a:ext>
            </a:extLst>
          </p:cNvPr>
          <p:cNvPicPr>
            <a:picLocks noChangeAspect="1"/>
          </p:cNvPicPr>
          <p:nvPr/>
        </p:nvPicPr>
        <p:blipFill>
          <a:blip r:embed="rId3"/>
          <a:stretch>
            <a:fillRect/>
          </a:stretch>
        </p:blipFill>
        <p:spPr>
          <a:xfrm>
            <a:off x="5508972" y="2089626"/>
            <a:ext cx="2294965" cy="1227137"/>
          </a:xfrm>
          <a:prstGeom prst="rect">
            <a:avLst/>
          </a:prstGeom>
        </p:spPr>
      </p:pic>
      <p:pic>
        <p:nvPicPr>
          <p:cNvPr id="29" name="Picture 28">
            <a:extLst>
              <a:ext uri="{FF2B5EF4-FFF2-40B4-BE49-F238E27FC236}">
                <a16:creationId xmlns:a16="http://schemas.microsoft.com/office/drawing/2014/main" id="{4CE28801-75CE-957E-445F-86D2EF008FBA}"/>
              </a:ext>
            </a:extLst>
          </p:cNvPr>
          <p:cNvPicPr>
            <a:picLocks noChangeAspect="1"/>
          </p:cNvPicPr>
          <p:nvPr/>
        </p:nvPicPr>
        <p:blipFill>
          <a:blip r:embed="rId4"/>
          <a:stretch>
            <a:fillRect/>
          </a:stretch>
        </p:blipFill>
        <p:spPr>
          <a:xfrm>
            <a:off x="8789894" y="2087867"/>
            <a:ext cx="2384612" cy="1228896"/>
          </a:xfrm>
          <a:prstGeom prst="rect">
            <a:avLst/>
          </a:prstGeom>
        </p:spPr>
      </p:pic>
      <p:pic>
        <p:nvPicPr>
          <p:cNvPr id="31" name="Picture 30">
            <a:extLst>
              <a:ext uri="{FF2B5EF4-FFF2-40B4-BE49-F238E27FC236}">
                <a16:creationId xmlns:a16="http://schemas.microsoft.com/office/drawing/2014/main" id="{D2236474-4706-54B5-6E13-3E876397FE99}"/>
              </a:ext>
            </a:extLst>
          </p:cNvPr>
          <p:cNvPicPr>
            <a:picLocks noChangeAspect="1"/>
          </p:cNvPicPr>
          <p:nvPr/>
        </p:nvPicPr>
        <p:blipFill>
          <a:blip r:embed="rId5"/>
          <a:stretch>
            <a:fillRect/>
          </a:stretch>
        </p:blipFill>
        <p:spPr>
          <a:xfrm>
            <a:off x="5477434" y="3879836"/>
            <a:ext cx="2294965" cy="1438476"/>
          </a:xfrm>
          <a:prstGeom prst="rect">
            <a:avLst/>
          </a:prstGeom>
        </p:spPr>
      </p:pic>
      <p:pic>
        <p:nvPicPr>
          <p:cNvPr id="33" name="Picture 32">
            <a:extLst>
              <a:ext uri="{FF2B5EF4-FFF2-40B4-BE49-F238E27FC236}">
                <a16:creationId xmlns:a16="http://schemas.microsoft.com/office/drawing/2014/main" id="{580C03DD-F077-441B-26E1-EE081A80456B}"/>
              </a:ext>
            </a:extLst>
          </p:cNvPr>
          <p:cNvPicPr>
            <a:picLocks noChangeAspect="1"/>
          </p:cNvPicPr>
          <p:nvPr/>
        </p:nvPicPr>
        <p:blipFill>
          <a:blip r:embed="rId6"/>
          <a:stretch>
            <a:fillRect/>
          </a:stretch>
        </p:blipFill>
        <p:spPr>
          <a:xfrm>
            <a:off x="8794377" y="3879836"/>
            <a:ext cx="2384611" cy="1438476"/>
          </a:xfrm>
          <a:prstGeom prst="rect">
            <a:avLst/>
          </a:prstGeom>
        </p:spPr>
      </p:pic>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76051" y="600635"/>
            <a:ext cx="5094517" cy="589086"/>
          </a:xfrm>
        </p:spPr>
        <p:txBody>
          <a:bodyPr/>
          <a:lstStyle/>
          <a:p>
            <a:r>
              <a:rPr lang="en-IN" dirty="0"/>
              <a:t>Yearly &amp; Monthly Sales Trends :-</a:t>
            </a:r>
            <a:endParaRPr lang="en-US" dirty="0"/>
          </a:p>
        </p:txBody>
      </p:sp>
      <p:pic>
        <p:nvPicPr>
          <p:cNvPr id="9" name="Picture Placeholder 8" descr="A person stirring a pot of food behind shelves with plates">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4038600" cy="6858000"/>
          </a:xfrm>
        </p:spPr>
      </p:pic>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691452"/>
            <a:ext cx="2383973" cy="464399"/>
          </a:xfrm>
        </p:spPr>
        <p:txBody>
          <a:bodyPr/>
          <a:lstStyle/>
          <a:p>
            <a:r>
              <a:rPr lang="en-IN" dirty="0"/>
              <a:t>Year-wise sales:</a:t>
            </a:r>
            <a:endParaRPr lang="en-US" dirty="0"/>
          </a:p>
        </p:txBody>
      </p:sp>
      <p:sp>
        <p:nvSpPr>
          <p:cNvPr id="44" name="Text Placeholder 43">
            <a:extLst>
              <a:ext uri="{FF2B5EF4-FFF2-40B4-BE49-F238E27FC236}">
                <a16:creationId xmlns:a16="http://schemas.microsoft.com/office/drawing/2014/main" id="{AE9491D0-59E9-40C7-85AC-D6370AF6136D}"/>
              </a:ext>
            </a:extLst>
          </p:cNvPr>
          <p:cNvSpPr>
            <a:spLocks noGrp="1"/>
          </p:cNvSpPr>
          <p:nvPr>
            <p:ph type="body" sz="quarter" idx="18"/>
          </p:nvPr>
        </p:nvSpPr>
        <p:spPr>
          <a:xfrm>
            <a:off x="4376050" y="3947831"/>
            <a:ext cx="2616421" cy="566380"/>
          </a:xfrm>
        </p:spPr>
        <p:txBody>
          <a:bodyPr/>
          <a:lstStyle/>
          <a:p>
            <a:r>
              <a:rPr lang="en-US" dirty="0"/>
              <a:t>Month-Wise Sales:</a:t>
            </a:r>
          </a:p>
        </p:txBody>
      </p:sp>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a:xfrm>
            <a:off x="838200" y="6356350"/>
            <a:ext cx="2743200" cy="365125"/>
          </a:xfrm>
        </p:spPr>
        <p:txBody>
          <a:bodyPr/>
          <a:lstStyle/>
          <a:p>
            <a:r>
              <a:rPr lang="en-US" dirty="0"/>
              <a:t>8/03/20XX</a:t>
            </a:r>
          </a:p>
        </p:txBody>
      </p:sp>
      <p:sp>
        <p:nvSpPr>
          <p:cNvPr id="5" name="Slide Number Placeholder 4">
            <a:extLst>
              <a:ext uri="{FF2B5EF4-FFF2-40B4-BE49-F238E27FC236}">
                <a16:creationId xmlns:a16="http://schemas.microsoft.com/office/drawing/2014/main" id="{A4192C76-963F-40D9-85E5-6FACCA8BA2A3}"/>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3</a:t>
            </a:fld>
            <a:endParaRPr lang="en-US" dirty="0"/>
          </a:p>
        </p:txBody>
      </p:sp>
      <p:sp>
        <p:nvSpPr>
          <p:cNvPr id="6" name="Subtitle 5">
            <a:extLst>
              <a:ext uri="{FF2B5EF4-FFF2-40B4-BE49-F238E27FC236}">
                <a16:creationId xmlns:a16="http://schemas.microsoft.com/office/drawing/2014/main" id="{42E76E7B-E52E-7226-E3BB-3CF58159FFA9}"/>
              </a:ext>
            </a:extLst>
          </p:cNvPr>
          <p:cNvSpPr>
            <a:spLocks noGrp="1"/>
          </p:cNvSpPr>
          <p:nvPr>
            <p:ph type="subTitle" idx="1"/>
          </p:nvPr>
        </p:nvSpPr>
        <p:spPr>
          <a:xfrm>
            <a:off x="4288968" y="2363009"/>
            <a:ext cx="2383973" cy="1583142"/>
          </a:xfrm>
        </p:spPr>
        <p:txBody>
          <a:bodyPr/>
          <a:lstStyle/>
          <a:p>
            <a:r>
              <a:rPr lang="en-IN" dirty="0"/>
              <a:t>Year 2020: 84K</a:t>
            </a:r>
          </a:p>
          <a:p>
            <a:r>
              <a:rPr lang="en-IN" dirty="0"/>
              <a:t>Year 2021: 4.8M</a:t>
            </a:r>
          </a:p>
          <a:p>
            <a:r>
              <a:rPr lang="en-IN" dirty="0"/>
              <a:t>Year 2022: 5.2M</a:t>
            </a:r>
          </a:p>
          <a:p>
            <a:r>
              <a:rPr lang="en-IN" dirty="0"/>
              <a:t>Year 2023: 5.0M</a:t>
            </a:r>
          </a:p>
        </p:txBody>
      </p:sp>
      <p:sp>
        <p:nvSpPr>
          <p:cNvPr id="20" name="Text Placeholder 19">
            <a:extLst>
              <a:ext uri="{FF2B5EF4-FFF2-40B4-BE49-F238E27FC236}">
                <a16:creationId xmlns:a16="http://schemas.microsoft.com/office/drawing/2014/main" id="{1890717A-939D-31E7-526D-16CE06FD59B0}"/>
              </a:ext>
            </a:extLst>
          </p:cNvPr>
          <p:cNvSpPr>
            <a:spLocks noGrp="1"/>
          </p:cNvSpPr>
          <p:nvPr>
            <p:ph type="body" sz="quarter" idx="17"/>
          </p:nvPr>
        </p:nvSpPr>
        <p:spPr>
          <a:xfrm>
            <a:off x="4389496" y="4560002"/>
            <a:ext cx="1935103" cy="1549920"/>
          </a:xfrm>
        </p:spPr>
        <p:txBody>
          <a:bodyPr/>
          <a:lstStyle/>
          <a:p>
            <a:r>
              <a:rPr lang="en-US" dirty="0"/>
              <a:t>Monthly Sales: Highest sales in July (1.60M), lowest in February and December.</a:t>
            </a:r>
            <a:endParaRPr lang="en-IN" dirty="0"/>
          </a:p>
        </p:txBody>
      </p:sp>
      <p:pic>
        <p:nvPicPr>
          <p:cNvPr id="22" name="Picture 21">
            <a:extLst>
              <a:ext uri="{FF2B5EF4-FFF2-40B4-BE49-F238E27FC236}">
                <a16:creationId xmlns:a16="http://schemas.microsoft.com/office/drawing/2014/main" id="{2AE105DB-70EB-58B8-7AFA-01D46D3AB267}"/>
              </a:ext>
            </a:extLst>
          </p:cNvPr>
          <p:cNvPicPr>
            <a:picLocks noChangeAspect="1"/>
          </p:cNvPicPr>
          <p:nvPr/>
        </p:nvPicPr>
        <p:blipFill>
          <a:blip r:embed="rId3"/>
          <a:stretch>
            <a:fillRect/>
          </a:stretch>
        </p:blipFill>
        <p:spPr>
          <a:xfrm>
            <a:off x="6672941" y="1233980"/>
            <a:ext cx="5094516" cy="2365940"/>
          </a:xfrm>
          <a:prstGeom prst="rect">
            <a:avLst/>
          </a:prstGeom>
        </p:spPr>
      </p:pic>
      <p:pic>
        <p:nvPicPr>
          <p:cNvPr id="24" name="Picture 23">
            <a:extLst>
              <a:ext uri="{FF2B5EF4-FFF2-40B4-BE49-F238E27FC236}">
                <a16:creationId xmlns:a16="http://schemas.microsoft.com/office/drawing/2014/main" id="{3A7C9919-AD16-BE34-8BEB-F7D3A2D52C7C}"/>
              </a:ext>
            </a:extLst>
          </p:cNvPr>
          <p:cNvPicPr>
            <a:picLocks noChangeAspect="1"/>
          </p:cNvPicPr>
          <p:nvPr/>
        </p:nvPicPr>
        <p:blipFill>
          <a:blip r:embed="rId4"/>
          <a:stretch>
            <a:fillRect/>
          </a:stretch>
        </p:blipFill>
        <p:spPr>
          <a:xfrm>
            <a:off x="6672941" y="3856697"/>
            <a:ext cx="5094515" cy="2741327"/>
          </a:xfrm>
          <a:prstGeom prst="rect">
            <a:avLst/>
          </a:prstGeom>
        </p:spPr>
      </p:pic>
    </p:spTree>
    <p:extLst>
      <p:ext uri="{BB962C8B-B14F-4D97-AF65-F5344CB8AC3E}">
        <p14:creationId xmlns:p14="http://schemas.microsoft.com/office/powerpoint/2010/main" val="3006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462E4B-072E-4C42-BF51-7B779A049FDF}"/>
              </a:ext>
            </a:extLst>
          </p:cNvPr>
          <p:cNvSpPr>
            <a:spLocks noGrp="1"/>
          </p:cNvSpPr>
          <p:nvPr>
            <p:ph type="ctrTitle"/>
          </p:nvPr>
        </p:nvSpPr>
        <p:spPr>
          <a:xfrm>
            <a:off x="107576" y="194575"/>
            <a:ext cx="5172635" cy="892630"/>
          </a:xfrm>
        </p:spPr>
        <p:txBody>
          <a:bodyPr/>
          <a:lstStyle/>
          <a:p>
            <a:r>
              <a:rPr lang="en-US" sz="2400" b="1" dirty="0"/>
              <a:t>Top 3 Hotels by Sales :-</a:t>
            </a:r>
          </a:p>
        </p:txBody>
      </p:sp>
      <p:sp>
        <p:nvSpPr>
          <p:cNvPr id="23" name="Text Placeholder 22">
            <a:extLst>
              <a:ext uri="{FF2B5EF4-FFF2-40B4-BE49-F238E27FC236}">
                <a16:creationId xmlns:a16="http://schemas.microsoft.com/office/drawing/2014/main" id="{314E48D9-B460-4807-930C-B2FD99DD4C00}"/>
              </a:ext>
            </a:extLst>
          </p:cNvPr>
          <p:cNvSpPr>
            <a:spLocks noGrp="1"/>
          </p:cNvSpPr>
          <p:nvPr>
            <p:ph type="body" sz="quarter" idx="13"/>
          </p:nvPr>
        </p:nvSpPr>
        <p:spPr>
          <a:xfrm>
            <a:off x="770327" y="1379102"/>
            <a:ext cx="2053556" cy="464399"/>
          </a:xfrm>
        </p:spPr>
        <p:txBody>
          <a:bodyPr/>
          <a:lstStyle/>
          <a:p>
            <a:r>
              <a:rPr lang="en-IN" dirty="0"/>
              <a:t>1. Hotel Regent Grand: 434K</a:t>
            </a:r>
            <a:endParaRPr lang="en-US" dirty="0"/>
          </a:p>
        </p:txBody>
      </p:sp>
      <p:sp>
        <p:nvSpPr>
          <p:cNvPr id="25" name="Text Placeholder 24">
            <a:extLst>
              <a:ext uri="{FF2B5EF4-FFF2-40B4-BE49-F238E27FC236}">
                <a16:creationId xmlns:a16="http://schemas.microsoft.com/office/drawing/2014/main" id="{D02825D8-98D5-4B9D-8506-D66839B22A07}"/>
              </a:ext>
            </a:extLst>
          </p:cNvPr>
          <p:cNvSpPr>
            <a:spLocks noGrp="1"/>
          </p:cNvSpPr>
          <p:nvPr>
            <p:ph type="body" sz="quarter" idx="15"/>
          </p:nvPr>
        </p:nvSpPr>
        <p:spPr>
          <a:xfrm>
            <a:off x="605119" y="2453086"/>
            <a:ext cx="2383972" cy="748805"/>
          </a:xfrm>
        </p:spPr>
        <p:txBody>
          <a:bodyPr/>
          <a:lstStyle/>
          <a:p>
            <a:r>
              <a:rPr lang="en-US" sz="1200" dirty="0"/>
              <a:t>2. </a:t>
            </a:r>
            <a:r>
              <a:rPr lang="en-IN" sz="1200" dirty="0"/>
              <a:t>Hotel Broadway: 421K</a:t>
            </a:r>
            <a:endParaRPr lang="en-US" sz="1200" dirty="0"/>
          </a:p>
        </p:txBody>
      </p:sp>
      <p:sp>
        <p:nvSpPr>
          <p:cNvPr id="29" name="Text Placeholder 28">
            <a:extLst>
              <a:ext uri="{FF2B5EF4-FFF2-40B4-BE49-F238E27FC236}">
                <a16:creationId xmlns:a16="http://schemas.microsoft.com/office/drawing/2014/main" id="{41BA5E91-1995-47D0-BB5C-58C90377D38D}"/>
              </a:ext>
            </a:extLst>
          </p:cNvPr>
          <p:cNvSpPr>
            <a:spLocks noGrp="1"/>
          </p:cNvSpPr>
          <p:nvPr>
            <p:ph type="body" sz="quarter" idx="19"/>
          </p:nvPr>
        </p:nvSpPr>
        <p:spPr>
          <a:xfrm>
            <a:off x="605118" y="4678315"/>
            <a:ext cx="4047563" cy="1247356"/>
          </a:xfrm>
        </p:spPr>
        <p:txBody>
          <a:bodyPr/>
          <a:lstStyle/>
          <a:p>
            <a:r>
              <a:rPr lang="en-US" sz="2000" dirty="0"/>
              <a:t>These hotels account for over 95% of total sales.</a:t>
            </a:r>
          </a:p>
        </p:txBody>
      </p:sp>
      <p:sp>
        <p:nvSpPr>
          <p:cNvPr id="13" name="Text Placeholder 12">
            <a:extLst>
              <a:ext uri="{FF2B5EF4-FFF2-40B4-BE49-F238E27FC236}">
                <a16:creationId xmlns:a16="http://schemas.microsoft.com/office/drawing/2014/main" id="{95A417AA-B793-7C62-DE55-ED04B1D5C03B}"/>
              </a:ext>
            </a:extLst>
          </p:cNvPr>
          <p:cNvSpPr>
            <a:spLocks noGrp="1"/>
          </p:cNvSpPr>
          <p:nvPr>
            <p:ph type="body" sz="quarter" idx="17"/>
          </p:nvPr>
        </p:nvSpPr>
        <p:spPr>
          <a:xfrm>
            <a:off x="439910" y="3811476"/>
            <a:ext cx="2383973" cy="464399"/>
          </a:xfrm>
        </p:spPr>
        <p:txBody>
          <a:bodyPr/>
          <a:lstStyle/>
          <a:p>
            <a:r>
              <a:rPr lang="en-IN" dirty="0"/>
              <a:t>3. Hotel Shanti    Palace: 414K</a:t>
            </a:r>
          </a:p>
        </p:txBody>
      </p:sp>
      <p:pic>
        <p:nvPicPr>
          <p:cNvPr id="30" name="Picture 29">
            <a:extLst>
              <a:ext uri="{FF2B5EF4-FFF2-40B4-BE49-F238E27FC236}">
                <a16:creationId xmlns:a16="http://schemas.microsoft.com/office/drawing/2014/main" id="{155A041E-2187-CD43-6164-2D09657BA2BF}"/>
              </a:ext>
            </a:extLst>
          </p:cNvPr>
          <p:cNvPicPr>
            <a:picLocks noChangeAspect="1"/>
          </p:cNvPicPr>
          <p:nvPr/>
        </p:nvPicPr>
        <p:blipFill>
          <a:blip r:embed="rId2"/>
          <a:stretch>
            <a:fillRect/>
          </a:stretch>
        </p:blipFill>
        <p:spPr>
          <a:xfrm>
            <a:off x="5005291" y="1231827"/>
            <a:ext cx="6581589" cy="4693843"/>
          </a:xfrm>
          <a:prstGeom prst="rect">
            <a:avLst/>
          </a:prstGeom>
        </p:spPr>
      </p:pic>
    </p:spTree>
    <p:extLst>
      <p:ext uri="{BB962C8B-B14F-4D97-AF65-F5344CB8AC3E}">
        <p14:creationId xmlns:p14="http://schemas.microsoft.com/office/powerpoint/2010/main" val="586167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127402" y="489168"/>
            <a:ext cx="5094517" cy="532807"/>
          </a:xfrm>
        </p:spPr>
        <p:txBody>
          <a:bodyPr/>
          <a:lstStyle/>
          <a:p>
            <a:r>
              <a:rPr lang="en-IN" sz="1800" b="1" dirty="0"/>
              <a:t> Room Category Sales</a:t>
            </a:r>
            <a:r>
              <a:rPr lang="en-IN" sz="1200" b="1" dirty="0"/>
              <a:t> </a:t>
            </a:r>
            <a:r>
              <a:rPr lang="en-US" b="1" dirty="0"/>
              <a:t>:</a:t>
            </a:r>
            <a:endParaRPr lang="en-US" dirty="0"/>
          </a:p>
        </p:txBody>
      </p:sp>
      <p:sp>
        <p:nvSpPr>
          <p:cNvPr id="23" name="Subtitle 22">
            <a:extLst>
              <a:ext uri="{FF2B5EF4-FFF2-40B4-BE49-F238E27FC236}">
                <a16:creationId xmlns:a16="http://schemas.microsoft.com/office/drawing/2014/main" id="{C907DFB3-F9A2-4EFE-B9BC-63862DC8155D}"/>
              </a:ext>
            </a:extLst>
          </p:cNvPr>
          <p:cNvSpPr>
            <a:spLocks noGrp="1"/>
          </p:cNvSpPr>
          <p:nvPr>
            <p:ph type="subTitle" idx="1"/>
          </p:nvPr>
        </p:nvSpPr>
        <p:spPr>
          <a:xfrm>
            <a:off x="475129" y="1061853"/>
            <a:ext cx="2810783" cy="1295865"/>
          </a:xfrm>
        </p:spPr>
        <p:txBody>
          <a:bodyPr/>
          <a:lstStyle/>
          <a:p>
            <a:r>
              <a:rPr lang="en-US" b="1" dirty="0"/>
              <a:t>Presidential rooms</a:t>
            </a:r>
            <a:r>
              <a:rPr lang="en-US" dirty="0"/>
              <a:t> dominate the sales, bringing in </a:t>
            </a:r>
            <a:r>
              <a:rPr lang="en-US" b="1" dirty="0"/>
              <a:t>7.6M</a:t>
            </a:r>
            <a:r>
              <a:rPr lang="en-US" dirty="0"/>
              <a:t>, followed by </a:t>
            </a:r>
            <a:r>
              <a:rPr lang="en-US" b="1" dirty="0"/>
              <a:t>Luxury rooms</a:t>
            </a:r>
            <a:r>
              <a:rPr lang="en-US" dirty="0"/>
              <a:t> at </a:t>
            </a:r>
            <a:r>
              <a:rPr lang="en-US" b="1" dirty="0"/>
              <a:t>3.5M</a:t>
            </a:r>
            <a:r>
              <a:rPr lang="en-US" dirty="0"/>
              <a:t>.</a:t>
            </a:r>
          </a:p>
        </p:txBody>
      </p:sp>
      <p:sp>
        <p:nvSpPr>
          <p:cNvPr id="28" name="Text Placeholder 27">
            <a:extLst>
              <a:ext uri="{FF2B5EF4-FFF2-40B4-BE49-F238E27FC236}">
                <a16:creationId xmlns:a16="http://schemas.microsoft.com/office/drawing/2014/main" id="{A692C241-09A4-4DAB-B0EC-982F014CDF19}"/>
              </a:ext>
            </a:extLst>
          </p:cNvPr>
          <p:cNvSpPr>
            <a:spLocks noGrp="1"/>
          </p:cNvSpPr>
          <p:nvPr>
            <p:ph type="body" sz="quarter" idx="17"/>
          </p:nvPr>
        </p:nvSpPr>
        <p:spPr>
          <a:xfrm>
            <a:off x="475129" y="2517406"/>
            <a:ext cx="2383973" cy="997741"/>
          </a:xfrm>
        </p:spPr>
        <p:txBody>
          <a:bodyPr/>
          <a:lstStyle/>
          <a:p>
            <a:r>
              <a:rPr lang="en-US" b="1" dirty="0"/>
              <a:t>Standard rooms</a:t>
            </a:r>
            <a:r>
              <a:rPr lang="en-US" dirty="0"/>
              <a:t> saw the least sales, with just </a:t>
            </a:r>
            <a:r>
              <a:rPr lang="en-US" b="1" dirty="0"/>
              <a:t>0.7M.</a:t>
            </a:r>
            <a:endParaRPr lang="en-US" dirty="0"/>
          </a:p>
        </p:txBody>
      </p:sp>
      <p:sp>
        <p:nvSpPr>
          <p:cNvPr id="13" name="TextBox 12">
            <a:extLst>
              <a:ext uri="{FF2B5EF4-FFF2-40B4-BE49-F238E27FC236}">
                <a16:creationId xmlns:a16="http://schemas.microsoft.com/office/drawing/2014/main" id="{39B93C90-2BA5-FE9D-4FD0-842682D2EA04}"/>
              </a:ext>
            </a:extLst>
          </p:cNvPr>
          <p:cNvSpPr txBox="1"/>
          <p:nvPr/>
        </p:nvSpPr>
        <p:spPr>
          <a:xfrm>
            <a:off x="313125" y="4352020"/>
            <a:ext cx="2891785" cy="738664"/>
          </a:xfrm>
          <a:prstGeom prst="rect">
            <a:avLst/>
          </a:prstGeom>
          <a:noFill/>
        </p:spPr>
        <p:txBody>
          <a:bodyPr wrap="square" rtlCol="0">
            <a:spAutoFit/>
          </a:bodyPr>
          <a:lstStyle/>
          <a:p>
            <a:r>
              <a:rPr lang="en-US" sz="1400" b="1" dirty="0">
                <a:solidFill>
                  <a:schemeClr val="bg1"/>
                </a:solidFill>
              </a:rPr>
              <a:t>5-star </a:t>
            </a:r>
            <a:r>
              <a:rPr lang="en-US" sz="1400" dirty="0">
                <a:solidFill>
                  <a:schemeClr val="bg1"/>
                </a:solidFill>
              </a:rPr>
              <a:t>rated</a:t>
            </a:r>
            <a:r>
              <a:rPr lang="en-US" sz="1400" b="1" dirty="0">
                <a:solidFill>
                  <a:schemeClr val="bg1"/>
                </a:solidFill>
              </a:rPr>
              <a:t> hotels</a:t>
            </a:r>
            <a:r>
              <a:rPr lang="en-US" sz="1400" dirty="0">
                <a:solidFill>
                  <a:schemeClr val="bg1"/>
                </a:solidFill>
              </a:rPr>
              <a:t> lead in terms of revenue generation, contributing </a:t>
            </a:r>
            <a:r>
              <a:rPr lang="en-US" sz="1400" b="1" dirty="0">
                <a:solidFill>
                  <a:schemeClr val="bg1"/>
                </a:solidFill>
              </a:rPr>
              <a:t>28.96%</a:t>
            </a:r>
            <a:r>
              <a:rPr lang="en-US" sz="1400" dirty="0">
                <a:solidFill>
                  <a:schemeClr val="bg1"/>
                </a:solidFill>
              </a:rPr>
              <a:t> of total sales.</a:t>
            </a:r>
            <a:endParaRPr lang="en-IN" sz="1400" dirty="0"/>
          </a:p>
        </p:txBody>
      </p:sp>
      <p:sp>
        <p:nvSpPr>
          <p:cNvPr id="14" name="TextBox 13">
            <a:extLst>
              <a:ext uri="{FF2B5EF4-FFF2-40B4-BE49-F238E27FC236}">
                <a16:creationId xmlns:a16="http://schemas.microsoft.com/office/drawing/2014/main" id="{839AC0B0-5889-CA0E-CFFD-795EB929CE41}"/>
              </a:ext>
            </a:extLst>
          </p:cNvPr>
          <p:cNvSpPr txBox="1"/>
          <p:nvPr/>
        </p:nvSpPr>
        <p:spPr>
          <a:xfrm>
            <a:off x="313125" y="5502343"/>
            <a:ext cx="2545977" cy="800219"/>
          </a:xfrm>
          <a:prstGeom prst="rect">
            <a:avLst/>
          </a:prstGeom>
          <a:noFill/>
        </p:spPr>
        <p:txBody>
          <a:bodyPr wrap="square" rtlCol="0">
            <a:spAutoFit/>
          </a:bodyPr>
          <a:lstStyle/>
          <a:p>
            <a:r>
              <a:rPr lang="en-US" sz="1400" b="1" dirty="0">
                <a:solidFill>
                  <a:schemeClr val="bg1"/>
                </a:solidFill>
              </a:rPr>
              <a:t>1-star hotels</a:t>
            </a:r>
            <a:r>
              <a:rPr lang="en-US" sz="1400" dirty="0">
                <a:solidFill>
                  <a:schemeClr val="bg1"/>
                </a:solidFill>
              </a:rPr>
              <a:t> come in second, followed by </a:t>
            </a:r>
            <a:r>
              <a:rPr lang="en-US" sz="1400" b="1" dirty="0">
                <a:solidFill>
                  <a:schemeClr val="bg1"/>
                </a:solidFill>
              </a:rPr>
              <a:t>4-star</a:t>
            </a:r>
            <a:r>
              <a:rPr lang="en-US" sz="1400" dirty="0">
                <a:solidFill>
                  <a:schemeClr val="bg1"/>
                </a:solidFill>
              </a:rPr>
              <a:t> and </a:t>
            </a:r>
            <a:r>
              <a:rPr lang="en-US" sz="1400" b="1" dirty="0">
                <a:solidFill>
                  <a:schemeClr val="bg1"/>
                </a:solidFill>
              </a:rPr>
              <a:t>2-star</a:t>
            </a:r>
            <a:r>
              <a:rPr lang="en-US" sz="1400" dirty="0">
                <a:solidFill>
                  <a:schemeClr val="bg1"/>
                </a:solidFill>
              </a:rPr>
              <a:t> rated establishments</a:t>
            </a:r>
            <a:r>
              <a:rPr lang="en-US" dirty="0">
                <a:solidFill>
                  <a:schemeClr val="bg1"/>
                </a:solidFill>
              </a:rPr>
              <a:t>.</a:t>
            </a:r>
            <a:endParaRPr lang="en-IN" dirty="0">
              <a:solidFill>
                <a:schemeClr val="bg1"/>
              </a:solidFill>
            </a:endParaRPr>
          </a:p>
        </p:txBody>
      </p:sp>
      <p:sp>
        <p:nvSpPr>
          <p:cNvPr id="15" name="TextBox 14">
            <a:extLst>
              <a:ext uri="{FF2B5EF4-FFF2-40B4-BE49-F238E27FC236}">
                <a16:creationId xmlns:a16="http://schemas.microsoft.com/office/drawing/2014/main" id="{B0BED8ED-25FD-9558-B83E-9BB73F65D54C}"/>
              </a:ext>
            </a:extLst>
          </p:cNvPr>
          <p:cNvSpPr txBox="1"/>
          <p:nvPr/>
        </p:nvSpPr>
        <p:spPr>
          <a:xfrm>
            <a:off x="199119" y="3793495"/>
            <a:ext cx="2545977" cy="369332"/>
          </a:xfrm>
          <a:prstGeom prst="rect">
            <a:avLst/>
          </a:prstGeom>
          <a:noFill/>
        </p:spPr>
        <p:txBody>
          <a:bodyPr wrap="square" rtlCol="0">
            <a:spAutoFit/>
          </a:bodyPr>
          <a:lstStyle/>
          <a:p>
            <a:r>
              <a:rPr lang="en-IN" sz="1800" b="1" dirty="0"/>
              <a:t> </a:t>
            </a:r>
            <a:r>
              <a:rPr lang="en-IN" sz="1800" b="1" dirty="0">
                <a:solidFill>
                  <a:schemeClr val="bg1"/>
                </a:solidFill>
              </a:rPr>
              <a:t>Rating Wise Sales :</a:t>
            </a:r>
            <a:endParaRPr lang="en-IN" dirty="0">
              <a:solidFill>
                <a:schemeClr val="bg1"/>
              </a:solidFill>
            </a:endParaRPr>
          </a:p>
        </p:txBody>
      </p:sp>
      <p:pic>
        <p:nvPicPr>
          <p:cNvPr id="19" name="Picture 18">
            <a:extLst>
              <a:ext uri="{FF2B5EF4-FFF2-40B4-BE49-F238E27FC236}">
                <a16:creationId xmlns:a16="http://schemas.microsoft.com/office/drawing/2014/main" id="{0F53593D-4122-6797-BC37-76F1291F3071}"/>
              </a:ext>
            </a:extLst>
          </p:cNvPr>
          <p:cNvPicPr>
            <a:picLocks noChangeAspect="1"/>
          </p:cNvPicPr>
          <p:nvPr/>
        </p:nvPicPr>
        <p:blipFill>
          <a:blip r:embed="rId2"/>
          <a:stretch>
            <a:fillRect/>
          </a:stretch>
        </p:blipFill>
        <p:spPr>
          <a:xfrm>
            <a:off x="4484614" y="517326"/>
            <a:ext cx="7205359" cy="2929602"/>
          </a:xfrm>
          <a:prstGeom prst="rect">
            <a:avLst/>
          </a:prstGeom>
        </p:spPr>
      </p:pic>
      <p:pic>
        <p:nvPicPr>
          <p:cNvPr id="21" name="Picture 20">
            <a:extLst>
              <a:ext uri="{FF2B5EF4-FFF2-40B4-BE49-F238E27FC236}">
                <a16:creationId xmlns:a16="http://schemas.microsoft.com/office/drawing/2014/main" id="{BC10F787-DAE4-0887-625A-552EA78165EA}"/>
              </a:ext>
            </a:extLst>
          </p:cNvPr>
          <p:cNvPicPr>
            <a:picLocks noChangeAspect="1"/>
          </p:cNvPicPr>
          <p:nvPr/>
        </p:nvPicPr>
        <p:blipFill>
          <a:blip r:embed="rId3"/>
          <a:stretch>
            <a:fillRect/>
          </a:stretch>
        </p:blipFill>
        <p:spPr>
          <a:xfrm>
            <a:off x="4484616" y="3571416"/>
            <a:ext cx="7205360" cy="3080396"/>
          </a:xfrm>
          <a:prstGeom prst="rect">
            <a:avLst/>
          </a:prstGeom>
        </p:spPr>
      </p:pic>
    </p:spTree>
    <p:extLst>
      <p:ext uri="{BB962C8B-B14F-4D97-AF65-F5344CB8AC3E}">
        <p14:creationId xmlns:p14="http://schemas.microsoft.com/office/powerpoint/2010/main" val="2322951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B511D9F-5321-4CAD-95C0-76E67D5E77F6}"/>
              </a:ext>
            </a:extLst>
          </p:cNvPr>
          <p:cNvSpPr>
            <a:spLocks noGrp="1"/>
          </p:cNvSpPr>
          <p:nvPr>
            <p:ph type="ctrTitle"/>
          </p:nvPr>
        </p:nvSpPr>
        <p:spPr>
          <a:xfrm>
            <a:off x="838200" y="368919"/>
            <a:ext cx="10515600" cy="639955"/>
          </a:xfrm>
        </p:spPr>
        <p:txBody>
          <a:bodyPr/>
          <a:lstStyle/>
          <a:p>
            <a:r>
              <a:rPr lang="en-IN" b="1" dirty="0"/>
              <a:t>Location Insights</a:t>
            </a:r>
            <a:r>
              <a:rPr lang="en-IN" dirty="0"/>
              <a:t>:</a:t>
            </a:r>
            <a:endParaRPr lang="en-US" dirty="0"/>
          </a:p>
        </p:txBody>
      </p:sp>
      <p:sp>
        <p:nvSpPr>
          <p:cNvPr id="11" name="Subtitle 10">
            <a:extLst>
              <a:ext uri="{FF2B5EF4-FFF2-40B4-BE49-F238E27FC236}">
                <a16:creationId xmlns:a16="http://schemas.microsoft.com/office/drawing/2014/main" id="{6C03C189-2BC1-755A-5564-6E662DB92938}"/>
              </a:ext>
            </a:extLst>
          </p:cNvPr>
          <p:cNvSpPr>
            <a:spLocks noGrp="1"/>
          </p:cNvSpPr>
          <p:nvPr>
            <p:ph type="subTitle" idx="1"/>
          </p:nvPr>
        </p:nvSpPr>
        <p:spPr>
          <a:xfrm>
            <a:off x="838200" y="1103967"/>
            <a:ext cx="10161494" cy="1128246"/>
          </a:xfrm>
        </p:spPr>
        <p:txBody>
          <a:bodyPr/>
          <a:lstStyle/>
          <a:p>
            <a:r>
              <a:rPr lang="en-US" sz="1600" dirty="0"/>
              <a:t>Areas like </a:t>
            </a:r>
            <a:r>
              <a:rPr lang="en-US" sz="1600" b="1" dirty="0" err="1"/>
              <a:t>Mahipalpur</a:t>
            </a:r>
            <a:r>
              <a:rPr lang="en-US" sz="1600" b="1" dirty="0"/>
              <a:t>, Kirti Nagar, and Green Park</a:t>
            </a:r>
            <a:r>
              <a:rPr lang="en-US" sz="1600" dirty="0"/>
              <a:t> have the highest concentration of sales.</a:t>
            </a:r>
          </a:p>
          <a:p>
            <a:r>
              <a:rPr lang="en-US" sz="1600" dirty="0"/>
              <a:t>This could be due to proximity to business hubs , or tourist attractions</a:t>
            </a:r>
            <a:endParaRPr lang="en-IN" sz="1600" dirty="0"/>
          </a:p>
        </p:txBody>
      </p:sp>
      <p:pic>
        <p:nvPicPr>
          <p:cNvPr id="17" name="Picture 16">
            <a:extLst>
              <a:ext uri="{FF2B5EF4-FFF2-40B4-BE49-F238E27FC236}">
                <a16:creationId xmlns:a16="http://schemas.microsoft.com/office/drawing/2014/main" id="{BA0A676F-1654-0071-5A59-714388C325A5}"/>
              </a:ext>
            </a:extLst>
          </p:cNvPr>
          <p:cNvPicPr>
            <a:picLocks noChangeAspect="1"/>
          </p:cNvPicPr>
          <p:nvPr/>
        </p:nvPicPr>
        <p:blipFill>
          <a:blip r:embed="rId2"/>
          <a:stretch>
            <a:fillRect/>
          </a:stretch>
        </p:blipFill>
        <p:spPr>
          <a:xfrm>
            <a:off x="1210235" y="2232213"/>
            <a:ext cx="9897036" cy="4381529"/>
          </a:xfrm>
          <a:prstGeom prst="rect">
            <a:avLst/>
          </a:prstGeom>
        </p:spPr>
      </p:pic>
    </p:spTree>
    <p:extLst>
      <p:ext uri="{BB962C8B-B14F-4D97-AF65-F5344CB8AC3E}">
        <p14:creationId xmlns:p14="http://schemas.microsoft.com/office/powerpoint/2010/main" val="1756300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E448B2E-6018-4416-8166-6B439B617B1D}"/>
              </a:ext>
            </a:extLst>
          </p:cNvPr>
          <p:cNvSpPr>
            <a:spLocks noGrp="1"/>
          </p:cNvSpPr>
          <p:nvPr>
            <p:ph type="ctrTitle"/>
          </p:nvPr>
        </p:nvSpPr>
        <p:spPr>
          <a:xfrm>
            <a:off x="107367" y="251011"/>
            <a:ext cx="4661858" cy="681319"/>
          </a:xfrm>
        </p:spPr>
        <p:txBody>
          <a:bodyPr/>
          <a:lstStyle/>
          <a:p>
            <a:r>
              <a:rPr lang="en-US" sz="2000" b="1" dirty="0"/>
              <a:t>Using SQL Sales Analysis:-</a:t>
            </a:r>
          </a:p>
        </p:txBody>
      </p:sp>
      <p:pic>
        <p:nvPicPr>
          <p:cNvPr id="9" name="Picture 8">
            <a:extLst>
              <a:ext uri="{FF2B5EF4-FFF2-40B4-BE49-F238E27FC236}">
                <a16:creationId xmlns:a16="http://schemas.microsoft.com/office/drawing/2014/main" id="{2708262D-922D-C2F3-E1ED-A87507DF13AD}"/>
              </a:ext>
            </a:extLst>
          </p:cNvPr>
          <p:cNvPicPr>
            <a:picLocks noChangeAspect="1"/>
          </p:cNvPicPr>
          <p:nvPr/>
        </p:nvPicPr>
        <p:blipFill>
          <a:blip r:embed="rId2"/>
          <a:stretch>
            <a:fillRect/>
          </a:stretch>
        </p:blipFill>
        <p:spPr>
          <a:xfrm>
            <a:off x="296013" y="932330"/>
            <a:ext cx="4141323" cy="2113044"/>
          </a:xfrm>
          <a:prstGeom prst="rect">
            <a:avLst/>
          </a:prstGeom>
        </p:spPr>
      </p:pic>
      <p:pic>
        <p:nvPicPr>
          <p:cNvPr id="13" name="Picture 12">
            <a:extLst>
              <a:ext uri="{FF2B5EF4-FFF2-40B4-BE49-F238E27FC236}">
                <a16:creationId xmlns:a16="http://schemas.microsoft.com/office/drawing/2014/main" id="{1CCB00EB-54CD-29C0-9FCB-1A6A1CB89064}"/>
              </a:ext>
            </a:extLst>
          </p:cNvPr>
          <p:cNvPicPr>
            <a:picLocks noChangeAspect="1"/>
          </p:cNvPicPr>
          <p:nvPr/>
        </p:nvPicPr>
        <p:blipFill>
          <a:blip r:embed="rId3"/>
          <a:stretch>
            <a:fillRect/>
          </a:stretch>
        </p:blipFill>
        <p:spPr>
          <a:xfrm>
            <a:off x="296013" y="3729317"/>
            <a:ext cx="4141323" cy="2357718"/>
          </a:xfrm>
          <a:prstGeom prst="rect">
            <a:avLst/>
          </a:prstGeom>
        </p:spPr>
      </p:pic>
      <p:pic>
        <p:nvPicPr>
          <p:cNvPr id="15" name="Picture 14">
            <a:extLst>
              <a:ext uri="{FF2B5EF4-FFF2-40B4-BE49-F238E27FC236}">
                <a16:creationId xmlns:a16="http://schemas.microsoft.com/office/drawing/2014/main" id="{EA94BC06-22B2-BA15-5802-6D205CFA3D52}"/>
              </a:ext>
            </a:extLst>
          </p:cNvPr>
          <p:cNvPicPr>
            <a:picLocks noChangeAspect="1"/>
          </p:cNvPicPr>
          <p:nvPr/>
        </p:nvPicPr>
        <p:blipFill>
          <a:blip r:embed="rId4"/>
          <a:stretch>
            <a:fillRect/>
          </a:stretch>
        </p:blipFill>
        <p:spPr>
          <a:xfrm>
            <a:off x="7422777" y="932330"/>
            <a:ext cx="4473210" cy="2113044"/>
          </a:xfrm>
          <a:prstGeom prst="rect">
            <a:avLst/>
          </a:prstGeom>
        </p:spPr>
      </p:pic>
      <p:pic>
        <p:nvPicPr>
          <p:cNvPr id="18" name="Picture 17">
            <a:extLst>
              <a:ext uri="{FF2B5EF4-FFF2-40B4-BE49-F238E27FC236}">
                <a16:creationId xmlns:a16="http://schemas.microsoft.com/office/drawing/2014/main" id="{56476D8B-B07F-8D03-D029-B2E1429DA24E}"/>
              </a:ext>
            </a:extLst>
          </p:cNvPr>
          <p:cNvPicPr>
            <a:picLocks noChangeAspect="1"/>
          </p:cNvPicPr>
          <p:nvPr/>
        </p:nvPicPr>
        <p:blipFill>
          <a:blip r:embed="rId5"/>
          <a:stretch>
            <a:fillRect/>
          </a:stretch>
        </p:blipFill>
        <p:spPr>
          <a:xfrm>
            <a:off x="7422777" y="3729318"/>
            <a:ext cx="4473210" cy="2357718"/>
          </a:xfrm>
          <a:prstGeom prst="rect">
            <a:avLst/>
          </a:prstGeom>
        </p:spPr>
      </p:pic>
      <p:sp>
        <p:nvSpPr>
          <p:cNvPr id="19" name="TextBox 18">
            <a:extLst>
              <a:ext uri="{FF2B5EF4-FFF2-40B4-BE49-F238E27FC236}">
                <a16:creationId xmlns:a16="http://schemas.microsoft.com/office/drawing/2014/main" id="{2AD6557E-BEBC-A72C-CAA9-C068A1B4AB46}"/>
              </a:ext>
            </a:extLst>
          </p:cNvPr>
          <p:cNvSpPr txBox="1"/>
          <p:nvPr/>
        </p:nvSpPr>
        <p:spPr>
          <a:xfrm>
            <a:off x="4850100" y="985681"/>
            <a:ext cx="1828800" cy="646331"/>
          </a:xfrm>
          <a:prstGeom prst="rect">
            <a:avLst/>
          </a:prstGeom>
          <a:noFill/>
        </p:spPr>
        <p:txBody>
          <a:bodyPr wrap="square" rtlCol="0">
            <a:spAutoFit/>
          </a:bodyPr>
          <a:lstStyle/>
          <a:p>
            <a:r>
              <a:rPr lang="en-IN" dirty="0">
                <a:solidFill>
                  <a:schemeClr val="bg1"/>
                </a:solidFill>
              </a:rPr>
              <a:t>Total Sales of All The Hotels.</a:t>
            </a:r>
          </a:p>
        </p:txBody>
      </p:sp>
      <p:sp>
        <p:nvSpPr>
          <p:cNvPr id="23" name="Arrow: Right 22">
            <a:extLst>
              <a:ext uri="{FF2B5EF4-FFF2-40B4-BE49-F238E27FC236}">
                <a16:creationId xmlns:a16="http://schemas.microsoft.com/office/drawing/2014/main" id="{8732A4F1-0FD2-80AA-5F7B-DE8778BF9FE4}"/>
              </a:ext>
            </a:extLst>
          </p:cNvPr>
          <p:cNvSpPr/>
          <p:nvPr/>
        </p:nvSpPr>
        <p:spPr>
          <a:xfrm>
            <a:off x="3890682" y="1156447"/>
            <a:ext cx="959418" cy="3048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3DE81911-107A-D93E-98AA-B3F8F3694A7E}"/>
              </a:ext>
            </a:extLst>
          </p:cNvPr>
          <p:cNvSpPr txBox="1"/>
          <p:nvPr/>
        </p:nvSpPr>
        <p:spPr>
          <a:xfrm>
            <a:off x="4769224" y="4096870"/>
            <a:ext cx="1685365" cy="646331"/>
          </a:xfrm>
          <a:prstGeom prst="rect">
            <a:avLst/>
          </a:prstGeom>
          <a:noFill/>
        </p:spPr>
        <p:txBody>
          <a:bodyPr wrap="square" rtlCol="0">
            <a:spAutoFit/>
          </a:bodyPr>
          <a:lstStyle/>
          <a:p>
            <a:r>
              <a:rPr lang="en-IN" dirty="0">
                <a:solidFill>
                  <a:schemeClr val="bg1"/>
                </a:solidFill>
              </a:rPr>
              <a:t>Month Wise Total Sales.</a:t>
            </a:r>
          </a:p>
        </p:txBody>
      </p:sp>
      <p:sp>
        <p:nvSpPr>
          <p:cNvPr id="25" name="Arrow: Right 24">
            <a:extLst>
              <a:ext uri="{FF2B5EF4-FFF2-40B4-BE49-F238E27FC236}">
                <a16:creationId xmlns:a16="http://schemas.microsoft.com/office/drawing/2014/main" id="{2C755826-275E-9575-0B91-1802CD1F93D7}"/>
              </a:ext>
            </a:extLst>
          </p:cNvPr>
          <p:cNvSpPr/>
          <p:nvPr/>
        </p:nvSpPr>
        <p:spPr>
          <a:xfrm>
            <a:off x="3792071" y="4258235"/>
            <a:ext cx="959418" cy="3048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231C6BAF-BFC7-0A1B-0470-BD119E8747DF}"/>
              </a:ext>
            </a:extLst>
          </p:cNvPr>
          <p:cNvSpPr txBox="1"/>
          <p:nvPr/>
        </p:nvSpPr>
        <p:spPr>
          <a:xfrm>
            <a:off x="5688106" y="2581397"/>
            <a:ext cx="1685364" cy="646331"/>
          </a:xfrm>
          <a:prstGeom prst="rect">
            <a:avLst/>
          </a:prstGeom>
          <a:noFill/>
        </p:spPr>
        <p:txBody>
          <a:bodyPr wrap="square" rtlCol="0">
            <a:spAutoFit/>
          </a:bodyPr>
          <a:lstStyle/>
          <a:p>
            <a:r>
              <a:rPr lang="en-IN" dirty="0">
                <a:solidFill>
                  <a:schemeClr val="bg1"/>
                </a:solidFill>
              </a:rPr>
              <a:t>Year Wise Total Sales.</a:t>
            </a:r>
          </a:p>
        </p:txBody>
      </p:sp>
      <p:sp>
        <p:nvSpPr>
          <p:cNvPr id="29" name="Arrow: Left 28">
            <a:extLst>
              <a:ext uri="{FF2B5EF4-FFF2-40B4-BE49-F238E27FC236}">
                <a16:creationId xmlns:a16="http://schemas.microsoft.com/office/drawing/2014/main" id="{ADD08FD9-9A90-7713-4CE0-5C694DC80057}"/>
              </a:ext>
            </a:extLst>
          </p:cNvPr>
          <p:cNvSpPr/>
          <p:nvPr/>
        </p:nvSpPr>
        <p:spPr>
          <a:xfrm>
            <a:off x="6911788" y="2796988"/>
            <a:ext cx="923365" cy="248386"/>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BB370173-C607-B5BC-2C9E-4C7583E7164E}"/>
              </a:ext>
            </a:extLst>
          </p:cNvPr>
          <p:cNvSpPr txBox="1"/>
          <p:nvPr/>
        </p:nvSpPr>
        <p:spPr>
          <a:xfrm>
            <a:off x="5405814" y="5612343"/>
            <a:ext cx="1380371" cy="646331"/>
          </a:xfrm>
          <a:prstGeom prst="rect">
            <a:avLst/>
          </a:prstGeom>
          <a:noFill/>
        </p:spPr>
        <p:txBody>
          <a:bodyPr wrap="square" rtlCol="0">
            <a:spAutoFit/>
          </a:bodyPr>
          <a:lstStyle/>
          <a:p>
            <a:r>
              <a:rPr lang="en-IN" dirty="0">
                <a:solidFill>
                  <a:schemeClr val="bg1"/>
                </a:solidFill>
              </a:rPr>
              <a:t>Rating Wise Total Sales.</a:t>
            </a:r>
          </a:p>
        </p:txBody>
      </p:sp>
      <p:sp>
        <p:nvSpPr>
          <p:cNvPr id="32" name="Arrow: Left 31">
            <a:extLst>
              <a:ext uri="{FF2B5EF4-FFF2-40B4-BE49-F238E27FC236}">
                <a16:creationId xmlns:a16="http://schemas.microsoft.com/office/drawing/2014/main" id="{AD6035AC-2299-A34C-6B7C-B21A41D3615D}"/>
              </a:ext>
            </a:extLst>
          </p:cNvPr>
          <p:cNvSpPr/>
          <p:nvPr/>
        </p:nvSpPr>
        <p:spPr>
          <a:xfrm>
            <a:off x="6723724" y="5838649"/>
            <a:ext cx="994888" cy="248386"/>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616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098C39C-7A70-AEFC-C765-C4331FEE84C1}"/>
              </a:ext>
            </a:extLst>
          </p:cNvPr>
          <p:cNvPicPr>
            <a:picLocks noChangeAspect="1"/>
          </p:cNvPicPr>
          <p:nvPr/>
        </p:nvPicPr>
        <p:blipFill>
          <a:blip r:embed="rId2"/>
          <a:stretch>
            <a:fillRect/>
          </a:stretch>
        </p:blipFill>
        <p:spPr>
          <a:xfrm>
            <a:off x="95621" y="151553"/>
            <a:ext cx="4474579" cy="2385460"/>
          </a:xfrm>
          <a:prstGeom prst="rect">
            <a:avLst/>
          </a:prstGeom>
        </p:spPr>
      </p:pic>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809B083B-D1E5-51AB-85DA-1DA54E5CD896}"/>
                  </a:ext>
                </a:extLst>
              </p14:cNvPr>
              <p14:cNvContentPartPr/>
              <p14:nvPr/>
            </p14:nvContentPartPr>
            <p14:xfrm>
              <a:off x="233301" y="618219"/>
              <a:ext cx="10800" cy="74520"/>
            </p14:xfrm>
          </p:contentPart>
        </mc:Choice>
        <mc:Fallback xmlns="">
          <p:pic>
            <p:nvPicPr>
              <p:cNvPr id="28" name="Ink 27">
                <a:extLst>
                  <a:ext uri="{FF2B5EF4-FFF2-40B4-BE49-F238E27FC236}">
                    <a16:creationId xmlns:a16="http://schemas.microsoft.com/office/drawing/2014/main" id="{809B083B-D1E5-51AB-85DA-1DA54E5CD896}"/>
                  </a:ext>
                </a:extLst>
              </p:cNvPr>
              <p:cNvPicPr/>
              <p:nvPr/>
            </p:nvPicPr>
            <p:blipFill>
              <a:blip r:embed="rId4"/>
              <a:stretch>
                <a:fillRect/>
              </a:stretch>
            </p:blipFill>
            <p:spPr>
              <a:xfrm>
                <a:off x="179301" y="510579"/>
                <a:ext cx="1184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295BDFE6-3652-C9C6-35B2-0EA8291EF14C}"/>
                  </a:ext>
                </a:extLst>
              </p14:cNvPr>
              <p14:cNvContentPartPr/>
              <p14:nvPr/>
            </p14:nvContentPartPr>
            <p14:xfrm>
              <a:off x="582501" y="2840859"/>
              <a:ext cx="207360" cy="19080"/>
            </p14:xfrm>
          </p:contentPart>
        </mc:Choice>
        <mc:Fallback xmlns="">
          <p:pic>
            <p:nvPicPr>
              <p:cNvPr id="30" name="Ink 29">
                <a:extLst>
                  <a:ext uri="{FF2B5EF4-FFF2-40B4-BE49-F238E27FC236}">
                    <a16:creationId xmlns:a16="http://schemas.microsoft.com/office/drawing/2014/main" id="{295BDFE6-3652-C9C6-35B2-0EA8291EF14C}"/>
                  </a:ext>
                </a:extLst>
              </p:cNvPr>
              <p:cNvPicPr/>
              <p:nvPr/>
            </p:nvPicPr>
            <p:blipFill>
              <a:blip r:embed="rId6"/>
              <a:stretch>
                <a:fillRect/>
              </a:stretch>
            </p:blipFill>
            <p:spPr>
              <a:xfrm>
                <a:off x="528501" y="2732859"/>
                <a:ext cx="315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2B5BD4C8-FFC9-0DDB-CB44-0B360B48E2BA}"/>
                  </a:ext>
                </a:extLst>
              </p14:cNvPr>
              <p14:cNvContentPartPr/>
              <p14:nvPr/>
            </p14:nvContentPartPr>
            <p14:xfrm>
              <a:off x="304221" y="1383579"/>
              <a:ext cx="630720" cy="1495080"/>
            </p14:xfrm>
          </p:contentPart>
        </mc:Choice>
        <mc:Fallback xmlns="">
          <p:pic>
            <p:nvPicPr>
              <p:cNvPr id="33" name="Ink 32">
                <a:extLst>
                  <a:ext uri="{FF2B5EF4-FFF2-40B4-BE49-F238E27FC236}">
                    <a16:creationId xmlns:a16="http://schemas.microsoft.com/office/drawing/2014/main" id="{2B5BD4C8-FFC9-0DDB-CB44-0B360B48E2BA}"/>
                  </a:ext>
                </a:extLst>
              </p:cNvPr>
              <p:cNvPicPr/>
              <p:nvPr/>
            </p:nvPicPr>
            <p:blipFill>
              <a:blip r:embed="rId8"/>
              <a:stretch>
                <a:fillRect/>
              </a:stretch>
            </p:blipFill>
            <p:spPr>
              <a:xfrm>
                <a:off x="250581" y="1275579"/>
                <a:ext cx="738360" cy="1710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1A5B752C-8ECD-4A98-A579-DC0C23B1259C}"/>
                  </a:ext>
                </a:extLst>
              </p14:cNvPr>
              <p14:cNvContentPartPr/>
              <p14:nvPr/>
            </p14:nvContentPartPr>
            <p14:xfrm>
              <a:off x="-582819" y="1640259"/>
              <a:ext cx="360" cy="360"/>
            </p14:xfrm>
          </p:contentPart>
        </mc:Choice>
        <mc:Fallback xmlns="">
          <p:pic>
            <p:nvPicPr>
              <p:cNvPr id="34" name="Ink 33">
                <a:extLst>
                  <a:ext uri="{FF2B5EF4-FFF2-40B4-BE49-F238E27FC236}">
                    <a16:creationId xmlns:a16="http://schemas.microsoft.com/office/drawing/2014/main" id="{1A5B752C-8ECD-4A98-A579-DC0C23B1259C}"/>
                  </a:ext>
                </a:extLst>
              </p:cNvPr>
              <p:cNvPicPr/>
              <p:nvPr/>
            </p:nvPicPr>
            <p:blipFill>
              <a:blip r:embed="rId10"/>
              <a:stretch>
                <a:fillRect/>
              </a:stretch>
            </p:blipFill>
            <p:spPr>
              <a:xfrm>
                <a:off x="-618459" y="1568259"/>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C4134568-047B-58F4-7ED0-5EDE69D53246}"/>
                  </a:ext>
                </a:extLst>
              </p14:cNvPr>
              <p14:cNvContentPartPr/>
              <p14:nvPr/>
            </p14:nvContentPartPr>
            <p14:xfrm>
              <a:off x="195861" y="481779"/>
              <a:ext cx="46800" cy="246600"/>
            </p14:xfrm>
          </p:contentPart>
        </mc:Choice>
        <mc:Fallback xmlns="">
          <p:pic>
            <p:nvPicPr>
              <p:cNvPr id="35" name="Ink 34">
                <a:extLst>
                  <a:ext uri="{FF2B5EF4-FFF2-40B4-BE49-F238E27FC236}">
                    <a16:creationId xmlns:a16="http://schemas.microsoft.com/office/drawing/2014/main" id="{C4134568-047B-58F4-7ED0-5EDE69D53246}"/>
                  </a:ext>
                </a:extLst>
              </p:cNvPr>
              <p:cNvPicPr/>
              <p:nvPr/>
            </p:nvPicPr>
            <p:blipFill>
              <a:blip r:embed="rId12"/>
              <a:stretch>
                <a:fillRect/>
              </a:stretch>
            </p:blipFill>
            <p:spPr>
              <a:xfrm>
                <a:off x="159861" y="409779"/>
                <a:ext cx="1184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752CF5CA-254B-97B6-9C4C-83404B21530D}"/>
                  </a:ext>
                </a:extLst>
              </p14:cNvPr>
              <p14:cNvContentPartPr/>
              <p14:nvPr/>
            </p14:nvContentPartPr>
            <p14:xfrm>
              <a:off x="232941" y="609219"/>
              <a:ext cx="360" cy="360"/>
            </p14:xfrm>
          </p:contentPart>
        </mc:Choice>
        <mc:Fallback xmlns="">
          <p:pic>
            <p:nvPicPr>
              <p:cNvPr id="37" name="Ink 36">
                <a:extLst>
                  <a:ext uri="{FF2B5EF4-FFF2-40B4-BE49-F238E27FC236}">
                    <a16:creationId xmlns:a16="http://schemas.microsoft.com/office/drawing/2014/main" id="{752CF5CA-254B-97B6-9C4C-83404B21530D}"/>
                  </a:ext>
                </a:extLst>
              </p:cNvPr>
              <p:cNvPicPr/>
              <p:nvPr/>
            </p:nvPicPr>
            <p:blipFill>
              <a:blip r:embed="rId10"/>
              <a:stretch>
                <a:fillRect/>
              </a:stretch>
            </p:blipFill>
            <p:spPr>
              <a:xfrm>
                <a:off x="197301" y="537579"/>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F87AB09A-89AC-311B-CC55-5F38319221ED}"/>
                  </a:ext>
                </a:extLst>
              </p14:cNvPr>
              <p14:cNvContentPartPr/>
              <p14:nvPr/>
            </p14:nvContentPartPr>
            <p14:xfrm>
              <a:off x="250941" y="617499"/>
              <a:ext cx="360" cy="64800"/>
            </p14:xfrm>
          </p:contentPart>
        </mc:Choice>
        <mc:Fallback xmlns="">
          <p:pic>
            <p:nvPicPr>
              <p:cNvPr id="38" name="Ink 37">
                <a:extLst>
                  <a:ext uri="{FF2B5EF4-FFF2-40B4-BE49-F238E27FC236}">
                    <a16:creationId xmlns:a16="http://schemas.microsoft.com/office/drawing/2014/main" id="{F87AB09A-89AC-311B-CC55-5F38319221ED}"/>
                  </a:ext>
                </a:extLst>
              </p:cNvPr>
              <p:cNvPicPr/>
              <p:nvPr/>
            </p:nvPicPr>
            <p:blipFill>
              <a:blip r:embed="rId15"/>
              <a:stretch>
                <a:fillRect/>
              </a:stretch>
            </p:blipFill>
            <p:spPr>
              <a:xfrm>
                <a:off x="214941" y="545859"/>
                <a:ext cx="72000" cy="208440"/>
              </a:xfrm>
              <a:prstGeom prst="rect">
                <a:avLst/>
              </a:prstGeom>
            </p:spPr>
          </p:pic>
        </mc:Fallback>
      </mc:AlternateContent>
      <p:sp>
        <p:nvSpPr>
          <p:cNvPr id="41" name="Rectangle 40">
            <a:extLst>
              <a:ext uri="{FF2B5EF4-FFF2-40B4-BE49-F238E27FC236}">
                <a16:creationId xmlns:a16="http://schemas.microsoft.com/office/drawing/2014/main" id="{2F2EF321-E250-B258-82BF-41474C89EFC7}"/>
              </a:ext>
            </a:extLst>
          </p:cNvPr>
          <p:cNvSpPr/>
          <p:nvPr/>
        </p:nvSpPr>
        <p:spPr>
          <a:xfrm>
            <a:off x="195861" y="481779"/>
            <a:ext cx="61560" cy="246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pic>
        <p:nvPicPr>
          <p:cNvPr id="43" name="Picture 42">
            <a:extLst>
              <a:ext uri="{FF2B5EF4-FFF2-40B4-BE49-F238E27FC236}">
                <a16:creationId xmlns:a16="http://schemas.microsoft.com/office/drawing/2014/main" id="{A9F1D548-0EF2-825C-6784-D74BE20C1CF7}"/>
              </a:ext>
            </a:extLst>
          </p:cNvPr>
          <p:cNvPicPr>
            <a:picLocks noChangeAspect="1"/>
          </p:cNvPicPr>
          <p:nvPr/>
        </p:nvPicPr>
        <p:blipFill>
          <a:blip r:embed="rId16"/>
          <a:stretch>
            <a:fillRect/>
          </a:stretch>
        </p:blipFill>
        <p:spPr>
          <a:xfrm>
            <a:off x="7225552" y="151553"/>
            <a:ext cx="4585741" cy="2385460"/>
          </a:xfrm>
          <a:prstGeom prst="rect">
            <a:avLst/>
          </a:prstGeom>
        </p:spPr>
      </p:pic>
      <p:sp>
        <p:nvSpPr>
          <p:cNvPr id="44" name="Rectangle 43">
            <a:extLst>
              <a:ext uri="{FF2B5EF4-FFF2-40B4-BE49-F238E27FC236}">
                <a16:creationId xmlns:a16="http://schemas.microsoft.com/office/drawing/2014/main" id="{6F1A1044-D28B-D733-727D-5898E920F9F0}"/>
              </a:ext>
            </a:extLst>
          </p:cNvPr>
          <p:cNvSpPr/>
          <p:nvPr/>
        </p:nvSpPr>
        <p:spPr>
          <a:xfrm>
            <a:off x="7422776" y="605079"/>
            <a:ext cx="80683" cy="1233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pic>
        <p:nvPicPr>
          <p:cNvPr id="46" name="Picture 45">
            <a:extLst>
              <a:ext uri="{FF2B5EF4-FFF2-40B4-BE49-F238E27FC236}">
                <a16:creationId xmlns:a16="http://schemas.microsoft.com/office/drawing/2014/main" id="{28BEA514-7E87-72F5-09EE-E02A03E5951B}"/>
              </a:ext>
            </a:extLst>
          </p:cNvPr>
          <p:cNvPicPr>
            <a:picLocks noChangeAspect="1"/>
          </p:cNvPicPr>
          <p:nvPr/>
        </p:nvPicPr>
        <p:blipFill>
          <a:blip r:embed="rId17"/>
          <a:stretch>
            <a:fillRect/>
          </a:stretch>
        </p:blipFill>
        <p:spPr>
          <a:xfrm>
            <a:off x="95620" y="3639554"/>
            <a:ext cx="4474579" cy="2483340"/>
          </a:xfrm>
          <a:prstGeom prst="rect">
            <a:avLst/>
          </a:prstGeom>
        </p:spPr>
      </p:pic>
      <p:pic>
        <p:nvPicPr>
          <p:cNvPr id="48" name="Picture 47">
            <a:extLst>
              <a:ext uri="{FF2B5EF4-FFF2-40B4-BE49-F238E27FC236}">
                <a16:creationId xmlns:a16="http://schemas.microsoft.com/office/drawing/2014/main" id="{6FA79290-3999-FAA2-DEF4-B98E27BA02C3}"/>
              </a:ext>
            </a:extLst>
          </p:cNvPr>
          <p:cNvPicPr>
            <a:picLocks noChangeAspect="1"/>
          </p:cNvPicPr>
          <p:nvPr/>
        </p:nvPicPr>
        <p:blipFill>
          <a:blip r:embed="rId18"/>
          <a:stretch>
            <a:fillRect/>
          </a:stretch>
        </p:blipFill>
        <p:spPr>
          <a:xfrm>
            <a:off x="7606259" y="3639554"/>
            <a:ext cx="4585741" cy="2483340"/>
          </a:xfrm>
          <a:prstGeom prst="rect">
            <a:avLst/>
          </a:prstGeom>
        </p:spPr>
      </p:pic>
      <p:sp>
        <p:nvSpPr>
          <p:cNvPr id="50" name="TextBox 49">
            <a:extLst>
              <a:ext uri="{FF2B5EF4-FFF2-40B4-BE49-F238E27FC236}">
                <a16:creationId xmlns:a16="http://schemas.microsoft.com/office/drawing/2014/main" id="{3E046748-2B8B-FB4E-97CC-9641651F89CE}"/>
              </a:ext>
            </a:extLst>
          </p:cNvPr>
          <p:cNvSpPr txBox="1"/>
          <p:nvPr/>
        </p:nvSpPr>
        <p:spPr>
          <a:xfrm>
            <a:off x="4597093" y="833717"/>
            <a:ext cx="2519081" cy="646331"/>
          </a:xfrm>
          <a:prstGeom prst="rect">
            <a:avLst/>
          </a:prstGeom>
          <a:noFill/>
        </p:spPr>
        <p:txBody>
          <a:bodyPr wrap="square" rtlCol="0">
            <a:spAutoFit/>
          </a:bodyPr>
          <a:lstStyle/>
          <a:p>
            <a:r>
              <a:rPr lang="en-IN" dirty="0">
                <a:solidFill>
                  <a:schemeClr val="bg1">
                    <a:lumMod val="95000"/>
                  </a:schemeClr>
                </a:solidFill>
              </a:rPr>
              <a:t>Month On Month % Change In Sales.</a:t>
            </a:r>
          </a:p>
        </p:txBody>
      </p:sp>
      <p:sp>
        <p:nvSpPr>
          <p:cNvPr id="52" name="Arrow: Right 51">
            <a:extLst>
              <a:ext uri="{FF2B5EF4-FFF2-40B4-BE49-F238E27FC236}">
                <a16:creationId xmlns:a16="http://schemas.microsoft.com/office/drawing/2014/main" id="{1FA7F27D-860B-A934-F552-7A13BA9727AE}"/>
              </a:ext>
            </a:extLst>
          </p:cNvPr>
          <p:cNvSpPr/>
          <p:nvPr/>
        </p:nvSpPr>
        <p:spPr>
          <a:xfrm>
            <a:off x="3630706" y="1048871"/>
            <a:ext cx="939493" cy="21515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ACEA7332-5AE3-C1C9-6DD3-E5840A4EA028}"/>
              </a:ext>
            </a:extLst>
          </p:cNvPr>
          <p:cNvSpPr txBox="1"/>
          <p:nvPr/>
        </p:nvSpPr>
        <p:spPr>
          <a:xfrm>
            <a:off x="5145741" y="2131119"/>
            <a:ext cx="1900517" cy="646331"/>
          </a:xfrm>
          <a:prstGeom prst="rect">
            <a:avLst/>
          </a:prstGeom>
          <a:noFill/>
        </p:spPr>
        <p:txBody>
          <a:bodyPr wrap="square" rtlCol="0">
            <a:spAutoFit/>
          </a:bodyPr>
          <a:lstStyle/>
          <a:p>
            <a:r>
              <a:rPr lang="en-IN" dirty="0">
                <a:solidFill>
                  <a:schemeClr val="bg1"/>
                </a:solidFill>
              </a:rPr>
              <a:t>Year On Year % Change In Sales.</a:t>
            </a:r>
          </a:p>
        </p:txBody>
      </p:sp>
      <p:sp>
        <p:nvSpPr>
          <p:cNvPr id="56" name="Arrow: Left 55">
            <a:extLst>
              <a:ext uri="{FF2B5EF4-FFF2-40B4-BE49-F238E27FC236}">
                <a16:creationId xmlns:a16="http://schemas.microsoft.com/office/drawing/2014/main" id="{8E7B5167-C5A6-90E5-2723-AE204FA36454}"/>
              </a:ext>
            </a:extLst>
          </p:cNvPr>
          <p:cNvSpPr/>
          <p:nvPr/>
        </p:nvSpPr>
        <p:spPr>
          <a:xfrm>
            <a:off x="6884894" y="2294965"/>
            <a:ext cx="797859" cy="242048"/>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A769E155-0A20-35B3-946E-A88DF789A7F9}"/>
              </a:ext>
            </a:extLst>
          </p:cNvPr>
          <p:cNvSpPr txBox="1"/>
          <p:nvPr/>
        </p:nvSpPr>
        <p:spPr>
          <a:xfrm>
            <a:off x="4622952" y="4159370"/>
            <a:ext cx="2389308" cy="369332"/>
          </a:xfrm>
          <a:prstGeom prst="rect">
            <a:avLst/>
          </a:prstGeom>
          <a:noFill/>
        </p:spPr>
        <p:txBody>
          <a:bodyPr wrap="none" rtlCol="0">
            <a:spAutoFit/>
          </a:bodyPr>
          <a:lstStyle/>
          <a:p>
            <a:r>
              <a:rPr lang="en-IN" dirty="0">
                <a:solidFill>
                  <a:schemeClr val="bg1"/>
                </a:solidFill>
              </a:rPr>
              <a:t>Area Wise Total Sales.</a:t>
            </a:r>
          </a:p>
        </p:txBody>
      </p:sp>
      <p:sp>
        <p:nvSpPr>
          <p:cNvPr id="58" name="Arrow: Right 57">
            <a:extLst>
              <a:ext uri="{FF2B5EF4-FFF2-40B4-BE49-F238E27FC236}">
                <a16:creationId xmlns:a16="http://schemas.microsoft.com/office/drawing/2014/main" id="{3E839CE9-83DA-87D1-9A6B-88959DED6073}"/>
              </a:ext>
            </a:extLst>
          </p:cNvPr>
          <p:cNvSpPr/>
          <p:nvPr/>
        </p:nvSpPr>
        <p:spPr>
          <a:xfrm>
            <a:off x="3818965" y="4241577"/>
            <a:ext cx="803987" cy="215153"/>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0ABD2625-4DCC-F6EE-BCF3-43975CEEA243}"/>
              </a:ext>
            </a:extLst>
          </p:cNvPr>
          <p:cNvSpPr txBox="1"/>
          <p:nvPr/>
        </p:nvSpPr>
        <p:spPr>
          <a:xfrm>
            <a:off x="4966449" y="5587456"/>
            <a:ext cx="2563907" cy="646331"/>
          </a:xfrm>
          <a:prstGeom prst="rect">
            <a:avLst/>
          </a:prstGeom>
          <a:noFill/>
        </p:spPr>
        <p:txBody>
          <a:bodyPr wrap="square" rtlCol="0">
            <a:spAutoFit/>
          </a:bodyPr>
          <a:lstStyle/>
          <a:p>
            <a:r>
              <a:rPr lang="en-IN" dirty="0">
                <a:solidFill>
                  <a:schemeClr val="bg1"/>
                </a:solidFill>
              </a:rPr>
              <a:t>Top 3 Hotels Which Have Highest Sale.</a:t>
            </a:r>
          </a:p>
        </p:txBody>
      </p:sp>
      <p:sp>
        <p:nvSpPr>
          <p:cNvPr id="60" name="Arrow: Left 59">
            <a:extLst>
              <a:ext uri="{FF2B5EF4-FFF2-40B4-BE49-F238E27FC236}">
                <a16:creationId xmlns:a16="http://schemas.microsoft.com/office/drawing/2014/main" id="{81F01AB8-D52B-8415-1395-BBCEF6E2A81F}"/>
              </a:ext>
            </a:extLst>
          </p:cNvPr>
          <p:cNvSpPr/>
          <p:nvPr/>
        </p:nvSpPr>
        <p:spPr>
          <a:xfrm>
            <a:off x="7012260" y="5910621"/>
            <a:ext cx="912540" cy="212273"/>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529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41258E8A-DA37-51BB-A323-63EE527E55D8}"/>
              </a:ext>
            </a:extLst>
          </p:cNvPr>
          <p:cNvSpPr>
            <a:spLocks noGrp="1"/>
          </p:cNvSpPr>
          <p:nvPr>
            <p:ph type="subTitle" idx="1"/>
          </p:nvPr>
        </p:nvSpPr>
        <p:spPr>
          <a:xfrm>
            <a:off x="353786" y="1200900"/>
            <a:ext cx="3684814" cy="4689360"/>
          </a:xfrm>
        </p:spPr>
        <p:txBody>
          <a:bodyPr/>
          <a:lstStyle/>
          <a:p>
            <a:r>
              <a:rPr lang="en-IN" sz="1200" b="1" dirty="0"/>
              <a:t>Total No. Of Rooms In All The Hotels </a:t>
            </a:r>
            <a:r>
              <a:rPr lang="en-IN" sz="1200" dirty="0"/>
              <a:t>: 2000</a:t>
            </a:r>
          </a:p>
          <a:p>
            <a:endParaRPr lang="en-IN" sz="1200" dirty="0"/>
          </a:p>
          <a:p>
            <a:r>
              <a:rPr lang="en-IN" sz="1200" dirty="0"/>
              <a:t>Category Wise  Rooms : </a:t>
            </a:r>
          </a:p>
          <a:p>
            <a:pPr marL="342900" indent="-342900">
              <a:buAutoNum type="arabicParenR"/>
            </a:pPr>
            <a:r>
              <a:rPr lang="en-IN" sz="1200" dirty="0"/>
              <a:t>Presidential </a:t>
            </a:r>
          </a:p>
          <a:p>
            <a:pPr marL="342900" indent="-342900">
              <a:buAutoNum type="arabicParenR"/>
            </a:pPr>
            <a:r>
              <a:rPr lang="en-IN" sz="1200" dirty="0"/>
              <a:t>Standard </a:t>
            </a:r>
          </a:p>
          <a:p>
            <a:pPr marL="342900" indent="-342900">
              <a:buAutoNum type="arabicParenR"/>
            </a:pPr>
            <a:r>
              <a:rPr lang="en-IN" sz="1200" dirty="0"/>
              <a:t>Luxury</a:t>
            </a:r>
          </a:p>
          <a:p>
            <a:pPr marL="342900" indent="-342900">
              <a:buAutoNum type="arabicParenR"/>
            </a:pPr>
            <a:r>
              <a:rPr lang="en-IN" sz="1200" dirty="0"/>
              <a:t>Deluxe</a:t>
            </a:r>
          </a:p>
          <a:p>
            <a:pPr marL="342900" indent="-342900">
              <a:buAutoNum type="arabicParenR"/>
            </a:pPr>
            <a:r>
              <a:rPr lang="en-IN" sz="1200" dirty="0" err="1"/>
              <a:t>SuperDeluxe</a:t>
            </a:r>
            <a:r>
              <a:rPr lang="en-IN" sz="1200" dirty="0"/>
              <a:t>.</a:t>
            </a:r>
          </a:p>
          <a:p>
            <a:pPr marL="342900" indent="-342900">
              <a:buAutoNum type="arabicParenR"/>
            </a:pPr>
            <a:endParaRPr lang="en-IN" sz="1200" dirty="0"/>
          </a:p>
          <a:p>
            <a:pPr marL="342900" indent="-342900">
              <a:buAutoNum type="arabicParenR"/>
            </a:pPr>
            <a:endParaRPr lang="en-IN" sz="1200" dirty="0"/>
          </a:p>
          <a:p>
            <a:r>
              <a:rPr lang="en-IN" sz="1600" b="1" dirty="0"/>
              <a:t>Transaction Modes</a:t>
            </a:r>
            <a:r>
              <a:rPr lang="en-IN" sz="1200" b="1" dirty="0"/>
              <a:t> : </a:t>
            </a:r>
          </a:p>
          <a:p>
            <a:r>
              <a:rPr lang="en-US" sz="1200" b="1" dirty="0"/>
              <a:t>Credit cards</a:t>
            </a:r>
            <a:r>
              <a:rPr lang="en-US" sz="1200" dirty="0"/>
              <a:t> dominate payment methods with </a:t>
            </a:r>
            <a:r>
              <a:rPr lang="en-US" sz="1200" b="1" dirty="0"/>
              <a:t>27.55%</a:t>
            </a:r>
            <a:r>
              <a:rPr lang="en-US" sz="1200" dirty="0"/>
              <a:t> of transactions, followed by </a:t>
            </a:r>
            <a:r>
              <a:rPr lang="en-US" sz="1200" b="1" dirty="0"/>
              <a:t>debit cards (25.44%)</a:t>
            </a:r>
            <a:r>
              <a:rPr lang="en-US" sz="1200" dirty="0"/>
              <a:t>, </a:t>
            </a:r>
            <a:r>
              <a:rPr lang="en-US" sz="1200" b="1" dirty="0"/>
              <a:t>cash (23.37%)</a:t>
            </a:r>
            <a:r>
              <a:rPr lang="en-US" sz="1200" dirty="0"/>
              <a:t>, and </a:t>
            </a:r>
            <a:r>
              <a:rPr lang="en-US" sz="1200" b="1" dirty="0"/>
              <a:t>UPI (23.63%)</a:t>
            </a:r>
            <a:r>
              <a:rPr lang="en-US" sz="1200" dirty="0"/>
              <a:t>.</a:t>
            </a:r>
            <a:endParaRPr lang="en-IN" sz="1200" dirty="0"/>
          </a:p>
          <a:p>
            <a:endParaRPr lang="en-IN" sz="1200" dirty="0"/>
          </a:p>
          <a:p>
            <a:endParaRPr lang="en-IN" sz="1200" dirty="0"/>
          </a:p>
          <a:p>
            <a:r>
              <a:rPr lang="en-IN" sz="1200" b="1" dirty="0"/>
              <a:t>Average Stay Days</a:t>
            </a:r>
          </a:p>
          <a:p>
            <a:r>
              <a:rPr lang="en-IN" sz="1200" dirty="0"/>
              <a:t> </a:t>
            </a:r>
          </a:p>
        </p:txBody>
      </p:sp>
      <p:sp>
        <p:nvSpPr>
          <p:cNvPr id="27" name="Title 26">
            <a:extLst>
              <a:ext uri="{FF2B5EF4-FFF2-40B4-BE49-F238E27FC236}">
                <a16:creationId xmlns:a16="http://schemas.microsoft.com/office/drawing/2014/main" id="{86A04DAC-B935-93B1-580F-B5E71CBF008D}"/>
              </a:ext>
            </a:extLst>
          </p:cNvPr>
          <p:cNvSpPr>
            <a:spLocks noGrp="1"/>
          </p:cNvSpPr>
          <p:nvPr>
            <p:ph type="ctrTitle"/>
          </p:nvPr>
        </p:nvSpPr>
        <p:spPr>
          <a:xfrm>
            <a:off x="205740" y="304165"/>
            <a:ext cx="3375660" cy="552346"/>
          </a:xfrm>
        </p:spPr>
        <p:txBody>
          <a:bodyPr/>
          <a:lstStyle/>
          <a:p>
            <a:br>
              <a:rPr lang="en-IN" sz="2400" b="1" dirty="0"/>
            </a:br>
            <a:r>
              <a:rPr lang="en-IN" sz="1600" b="1" dirty="0"/>
              <a:t>Hotel Overview And Performance:</a:t>
            </a:r>
            <a:endParaRPr lang="en-IN" sz="1600" dirty="0"/>
          </a:p>
        </p:txBody>
      </p:sp>
      <p:pic>
        <p:nvPicPr>
          <p:cNvPr id="33" name="Picture 32">
            <a:extLst>
              <a:ext uri="{FF2B5EF4-FFF2-40B4-BE49-F238E27FC236}">
                <a16:creationId xmlns:a16="http://schemas.microsoft.com/office/drawing/2014/main" id="{3C09266B-A79E-939E-339D-C9212C62A0FA}"/>
              </a:ext>
            </a:extLst>
          </p:cNvPr>
          <p:cNvPicPr>
            <a:picLocks noChangeAspect="1"/>
          </p:cNvPicPr>
          <p:nvPr/>
        </p:nvPicPr>
        <p:blipFill>
          <a:blip r:embed="rId2"/>
          <a:stretch>
            <a:fillRect/>
          </a:stretch>
        </p:blipFill>
        <p:spPr>
          <a:xfrm>
            <a:off x="8610600" y="1734784"/>
            <a:ext cx="2358536" cy="781159"/>
          </a:xfrm>
          <a:prstGeom prst="rect">
            <a:avLst/>
          </a:prstGeom>
        </p:spPr>
      </p:pic>
      <p:pic>
        <p:nvPicPr>
          <p:cNvPr id="35" name="Picture 34">
            <a:extLst>
              <a:ext uri="{FF2B5EF4-FFF2-40B4-BE49-F238E27FC236}">
                <a16:creationId xmlns:a16="http://schemas.microsoft.com/office/drawing/2014/main" id="{EE5C1E06-3A1D-FBF9-7A9B-F4B08190A076}"/>
              </a:ext>
            </a:extLst>
          </p:cNvPr>
          <p:cNvPicPr>
            <a:picLocks noChangeAspect="1"/>
          </p:cNvPicPr>
          <p:nvPr/>
        </p:nvPicPr>
        <p:blipFill>
          <a:blip r:embed="rId3"/>
          <a:stretch>
            <a:fillRect/>
          </a:stretch>
        </p:blipFill>
        <p:spPr>
          <a:xfrm>
            <a:off x="8610601" y="3045198"/>
            <a:ext cx="2423159" cy="860018"/>
          </a:xfrm>
          <a:prstGeom prst="rect">
            <a:avLst/>
          </a:prstGeom>
        </p:spPr>
      </p:pic>
      <p:pic>
        <p:nvPicPr>
          <p:cNvPr id="37" name="Picture 36">
            <a:extLst>
              <a:ext uri="{FF2B5EF4-FFF2-40B4-BE49-F238E27FC236}">
                <a16:creationId xmlns:a16="http://schemas.microsoft.com/office/drawing/2014/main" id="{02024065-0521-C4C2-E320-A2FDE0E80B59}"/>
              </a:ext>
            </a:extLst>
          </p:cNvPr>
          <p:cNvPicPr>
            <a:picLocks noChangeAspect="1"/>
          </p:cNvPicPr>
          <p:nvPr/>
        </p:nvPicPr>
        <p:blipFill>
          <a:blip r:embed="rId4"/>
          <a:stretch>
            <a:fillRect/>
          </a:stretch>
        </p:blipFill>
        <p:spPr>
          <a:xfrm>
            <a:off x="4972542" y="3045198"/>
            <a:ext cx="2075958" cy="860018"/>
          </a:xfrm>
          <a:prstGeom prst="rect">
            <a:avLst/>
          </a:prstGeom>
        </p:spPr>
      </p:pic>
      <p:pic>
        <p:nvPicPr>
          <p:cNvPr id="39" name="Picture 38">
            <a:extLst>
              <a:ext uri="{FF2B5EF4-FFF2-40B4-BE49-F238E27FC236}">
                <a16:creationId xmlns:a16="http://schemas.microsoft.com/office/drawing/2014/main" id="{3B8F7FFD-792C-490F-7B49-8B0D3DE5A061}"/>
              </a:ext>
            </a:extLst>
          </p:cNvPr>
          <p:cNvPicPr>
            <a:picLocks noChangeAspect="1"/>
          </p:cNvPicPr>
          <p:nvPr/>
        </p:nvPicPr>
        <p:blipFill>
          <a:blip r:embed="rId5"/>
          <a:stretch>
            <a:fillRect/>
          </a:stretch>
        </p:blipFill>
        <p:spPr>
          <a:xfrm>
            <a:off x="4972542" y="1734784"/>
            <a:ext cx="2075958" cy="781159"/>
          </a:xfrm>
          <a:prstGeom prst="rect">
            <a:avLst/>
          </a:prstGeom>
        </p:spPr>
      </p:pic>
      <p:pic>
        <p:nvPicPr>
          <p:cNvPr id="41" name="Picture 40">
            <a:extLst>
              <a:ext uri="{FF2B5EF4-FFF2-40B4-BE49-F238E27FC236}">
                <a16:creationId xmlns:a16="http://schemas.microsoft.com/office/drawing/2014/main" id="{0BC5B765-0B6A-DC80-3AE2-8457B970B2C2}"/>
              </a:ext>
            </a:extLst>
          </p:cNvPr>
          <p:cNvPicPr>
            <a:picLocks noChangeAspect="1"/>
          </p:cNvPicPr>
          <p:nvPr/>
        </p:nvPicPr>
        <p:blipFill>
          <a:blip r:embed="rId6"/>
          <a:stretch>
            <a:fillRect/>
          </a:stretch>
        </p:blipFill>
        <p:spPr>
          <a:xfrm>
            <a:off x="5699762" y="4763171"/>
            <a:ext cx="4907280" cy="982729"/>
          </a:xfrm>
          <a:prstGeom prst="rect">
            <a:avLst/>
          </a:prstGeom>
        </p:spPr>
      </p:pic>
      <p:pic>
        <p:nvPicPr>
          <p:cNvPr id="43" name="Picture 42">
            <a:extLst>
              <a:ext uri="{FF2B5EF4-FFF2-40B4-BE49-F238E27FC236}">
                <a16:creationId xmlns:a16="http://schemas.microsoft.com/office/drawing/2014/main" id="{62B543BA-2353-9C68-6671-5EA73E2826E0}"/>
              </a:ext>
            </a:extLst>
          </p:cNvPr>
          <p:cNvPicPr>
            <a:picLocks noChangeAspect="1"/>
          </p:cNvPicPr>
          <p:nvPr/>
        </p:nvPicPr>
        <p:blipFill>
          <a:blip r:embed="rId7"/>
          <a:stretch>
            <a:fillRect/>
          </a:stretch>
        </p:blipFill>
        <p:spPr>
          <a:xfrm>
            <a:off x="4918512" y="349650"/>
            <a:ext cx="6115248" cy="1104432"/>
          </a:xfrm>
          <a:prstGeom prst="rect">
            <a:avLst/>
          </a:prstGeom>
        </p:spPr>
      </p:pic>
    </p:spTree>
    <p:extLst>
      <p:ext uri="{BB962C8B-B14F-4D97-AF65-F5344CB8AC3E}">
        <p14:creationId xmlns:p14="http://schemas.microsoft.com/office/powerpoint/2010/main" val="781076929"/>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D8CF18AE-D61A-46A3-9130-AB96E8088727}">
  <ds:schemaRefs>
    <ds:schemaRef ds:uri="16c05727-aa75-4e4a-9b5f-8a80a1165891"/>
    <ds:schemaRef ds:uri="71af3243-3dd4-4a8d-8c0d-dd76da1f02a5"/>
    <ds:schemaRef ds:uri="http://schemas.microsoft.com/sharepoint/v3"/>
    <ds:schemaRef ds:uri="http://purl.org/dc/dcmitype/"/>
    <ds:schemaRef ds:uri="http://purl.org/dc/terms/"/>
    <ds:schemaRef ds:uri="http://schemas.microsoft.com/office/2006/documentManagement/types"/>
    <ds:schemaRef ds:uri="http://purl.org/dc/elements/1.1/"/>
    <ds:schemaRef ds:uri="http://schemas.microsoft.com/office/infopath/2007/PartnerControls"/>
    <ds:schemaRef ds:uri="http://www.w3.org/XML/1998/namespace"/>
    <ds:schemaRef ds:uri="http://schemas.openxmlformats.org/package/2006/metadata/core-properties"/>
    <ds:schemaRef ds:uri="230e9df3-be65-4c73-a93b-d1236ebd677e"/>
    <ds:schemaRef ds:uri="http://schemas.microsoft.com/office/2006/metadata/properties"/>
  </ds:schemaRefs>
</ds:datastoreItem>
</file>

<file path=customXml/itemProps3.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Restaurant pitch deck</Template>
  <TotalTime>530</TotalTime>
  <Words>718</Words>
  <Application>Microsoft Office PowerPoint</Application>
  <PresentationFormat>Widescreen</PresentationFormat>
  <Paragraphs>101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vt:lpstr>
      <vt:lpstr>Avenir Next LT Pro</vt:lpstr>
      <vt:lpstr>Calibri</vt:lpstr>
      <vt:lpstr>Courier New</vt:lpstr>
      <vt:lpstr>Kunstler Script</vt:lpstr>
      <vt:lpstr>Office Theme</vt:lpstr>
      <vt:lpstr>Hotel Data Analysis</vt:lpstr>
      <vt:lpstr>Sales Overview and Performance -</vt:lpstr>
      <vt:lpstr>Yearly &amp; Monthly Sales Trends :-</vt:lpstr>
      <vt:lpstr>Top 3 Hotels by Sales :-</vt:lpstr>
      <vt:lpstr> Room Category Sales :</vt:lpstr>
      <vt:lpstr>Location Insights:</vt:lpstr>
      <vt:lpstr>Using SQL Sales Analysis:-</vt:lpstr>
      <vt:lpstr>PowerPoint Presentation</vt:lpstr>
      <vt:lpstr> Hotel Overview And Performance:</vt:lpstr>
      <vt:lpstr>PowerPoint Presentation</vt:lpstr>
      <vt:lpstr>PowerPoint Presentation</vt:lpstr>
      <vt:lpstr>Using SQL Hotel Analysis :</vt:lpstr>
      <vt:lpstr>INFERENCE :   1) Focus marketing efforts on high-performing hotels and room categories (Presidential and Luxury).  2) Explore MArket strategies to boost sales of low-performing categories like Standard rooms.  3) Take advantage of peak sales months, especially July, by introducing promotional campaigns.   4) Encourage digital transactions by offering discounts on credit/debit card payments to align with guest preferences.  5) Strengthen customer loyalty programs, especially for high-rated hotels, to maintain their competitive edge.  </vt:lpstr>
      <vt:lpstr>FUTURE WORKS AND REFRENCES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Manan taneja</dc:creator>
  <cp:lastModifiedBy>Manan taneja</cp:lastModifiedBy>
  <cp:revision>4</cp:revision>
  <dcterms:created xsi:type="dcterms:W3CDTF">2024-09-12T20:25:59Z</dcterms:created>
  <dcterms:modified xsi:type="dcterms:W3CDTF">2024-09-13T07:29:28Z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